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71"/>
  </p:notesMasterIdLst>
  <p:sldIdLst>
    <p:sldId id="259" r:id="rId2"/>
    <p:sldId id="482" r:id="rId3"/>
    <p:sldId id="483" r:id="rId4"/>
    <p:sldId id="484" r:id="rId5"/>
    <p:sldId id="547" r:id="rId6"/>
    <p:sldId id="458" r:id="rId7"/>
    <p:sldId id="549" r:id="rId8"/>
    <p:sldId id="550" r:id="rId9"/>
    <p:sldId id="571" r:id="rId10"/>
    <p:sldId id="573" r:id="rId11"/>
    <p:sldId id="574" r:id="rId12"/>
    <p:sldId id="575" r:id="rId13"/>
    <p:sldId id="576" r:id="rId14"/>
    <p:sldId id="577" r:id="rId15"/>
    <p:sldId id="578" r:id="rId16"/>
    <p:sldId id="630" r:id="rId17"/>
    <p:sldId id="579" r:id="rId18"/>
    <p:sldId id="580" r:id="rId19"/>
    <p:sldId id="581" r:id="rId20"/>
    <p:sldId id="582" r:id="rId21"/>
    <p:sldId id="583" r:id="rId22"/>
    <p:sldId id="584" r:id="rId23"/>
    <p:sldId id="631" r:id="rId24"/>
    <p:sldId id="632" r:id="rId25"/>
    <p:sldId id="585" r:id="rId26"/>
    <p:sldId id="586" r:id="rId27"/>
    <p:sldId id="587" r:id="rId28"/>
    <p:sldId id="588" r:id="rId29"/>
    <p:sldId id="589" r:id="rId30"/>
    <p:sldId id="590" r:id="rId31"/>
    <p:sldId id="591" r:id="rId32"/>
    <p:sldId id="633" r:id="rId33"/>
    <p:sldId id="592" r:id="rId34"/>
    <p:sldId id="593" r:id="rId35"/>
    <p:sldId id="594" r:id="rId36"/>
    <p:sldId id="595" r:id="rId37"/>
    <p:sldId id="596" r:id="rId38"/>
    <p:sldId id="597" r:id="rId39"/>
    <p:sldId id="598" r:id="rId40"/>
    <p:sldId id="599" r:id="rId41"/>
    <p:sldId id="601" r:id="rId42"/>
    <p:sldId id="602" r:id="rId43"/>
    <p:sldId id="603" r:id="rId44"/>
    <p:sldId id="604" r:id="rId45"/>
    <p:sldId id="605" r:id="rId46"/>
    <p:sldId id="606" r:id="rId47"/>
    <p:sldId id="607" r:id="rId48"/>
    <p:sldId id="608" r:id="rId49"/>
    <p:sldId id="609" r:id="rId50"/>
    <p:sldId id="610" r:id="rId51"/>
    <p:sldId id="611" r:id="rId52"/>
    <p:sldId id="612" r:id="rId53"/>
    <p:sldId id="613" r:id="rId54"/>
    <p:sldId id="614" r:id="rId55"/>
    <p:sldId id="615" r:id="rId56"/>
    <p:sldId id="616" r:id="rId57"/>
    <p:sldId id="617" r:id="rId58"/>
    <p:sldId id="618" r:id="rId59"/>
    <p:sldId id="619" r:id="rId60"/>
    <p:sldId id="620" r:id="rId61"/>
    <p:sldId id="621" r:id="rId62"/>
    <p:sldId id="622" r:id="rId63"/>
    <p:sldId id="623" r:id="rId64"/>
    <p:sldId id="624" r:id="rId65"/>
    <p:sldId id="625" r:id="rId66"/>
    <p:sldId id="626" r:id="rId67"/>
    <p:sldId id="627" r:id="rId68"/>
    <p:sldId id="628" r:id="rId69"/>
    <p:sldId id="629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34" autoAdjust="0"/>
    <p:restoredTop sz="69708" autoAdjust="0"/>
  </p:normalViewPr>
  <p:slideViewPr>
    <p:cSldViewPr>
      <p:cViewPr varScale="1">
        <p:scale>
          <a:sx n="126" d="100"/>
          <a:sy n="126" d="100"/>
        </p:scale>
        <p:origin x="-112" y="-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B0F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en-US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en-US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en-US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2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2868088"/>
        <c:axId val="2132862456"/>
      </c:barChart>
      <c:catAx>
        <c:axId val="2132868088"/>
        <c:scaling>
          <c:orientation val="minMax"/>
        </c:scaling>
        <c:delete val="1"/>
        <c:axPos val="l"/>
        <c:majorTickMark val="out"/>
        <c:minorTickMark val="none"/>
        <c:tickLblPos val="nextTo"/>
        <c:crossAx val="2132862456"/>
        <c:crosses val="autoZero"/>
        <c:auto val="1"/>
        <c:lblAlgn val="ctr"/>
        <c:lblOffset val="100"/>
        <c:noMultiLvlLbl val="0"/>
      </c:catAx>
      <c:valAx>
        <c:axId val="213286245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328680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en-US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70C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7030A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FF000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200" b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5930040"/>
        <c:axId val="-2145597752"/>
      </c:barChart>
      <c:catAx>
        <c:axId val="-2145930040"/>
        <c:scaling>
          <c:orientation val="minMax"/>
        </c:scaling>
        <c:delete val="1"/>
        <c:axPos val="l"/>
        <c:majorTickMark val="out"/>
        <c:minorTickMark val="none"/>
        <c:tickLblPos val="nextTo"/>
        <c:crossAx val="-2145597752"/>
        <c:crosses val="autoZero"/>
        <c:auto val="1"/>
        <c:lblAlgn val="ctr"/>
        <c:lblOffset val="100"/>
        <c:noMultiLvlLbl val="0"/>
      </c:catAx>
      <c:valAx>
        <c:axId val="-214559775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4593004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67FA5BB5-13DD-4543-9C1A-EEC4B9F474C9}" type="presOf" srcId="{B7A12C13-107D-4C4F-B52A-010E97973FB9}" destId="{D1D2D5B4-A24F-41DA-AE09-58BF0F639BB8}" srcOrd="1" destOrd="0" presId="urn:microsoft.com/office/officeart/2005/8/layout/radial5"/>
    <dgm:cxn modelId="{21A711C1-0FAA-4FEC-AB30-C197D402209D}" type="presOf" srcId="{77BD9BBB-3C47-4931-9ABE-F5765206D318}" destId="{F0691C15-5497-4CCE-BFD0-1B7E370386BF}" srcOrd="1" destOrd="0" presId="urn:microsoft.com/office/officeart/2005/8/layout/radial5"/>
    <dgm:cxn modelId="{6032E88A-1619-450C-8E9D-160EF56F0B2D}" type="presOf" srcId="{867CFE4B-261F-4C8F-85C0-7BDC8F15A1EB}" destId="{AB359DD5-D629-4C4F-92D5-1CF859922F89}" srcOrd="0" destOrd="0" presId="urn:microsoft.com/office/officeart/2005/8/layout/radial5"/>
    <dgm:cxn modelId="{B680339C-95ED-413B-A4DB-4B63D8A88654}" type="presOf" srcId="{BA15D14D-8DF9-4BC7-9A79-A28D865BDC89}" destId="{140D25D4-9DD9-4D6B-99F1-CFA6537C25C7}" srcOrd="0" destOrd="0" presId="urn:microsoft.com/office/officeart/2005/8/layout/radial5"/>
    <dgm:cxn modelId="{E6362A5A-89D1-4CDE-9299-149784928D39}" type="presOf" srcId="{0395D06D-00AF-4949-9B8C-7930D50A6EA9}" destId="{AD4C5A29-7B36-4D60-8898-F9243F9AB3AE}" srcOrd="0" destOrd="0" presId="urn:microsoft.com/office/officeart/2005/8/layout/radial5"/>
    <dgm:cxn modelId="{7181BD08-4657-4E9F-A565-6BFBB3DF3810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0837A5E-8EEA-4A0E-AD5B-2C9964CBBAB0}" type="presOf" srcId="{77BD9BBB-3C47-4931-9ABE-F5765206D318}" destId="{AC8B4838-843C-4891-ABD1-B890971A559C}" srcOrd="0" destOrd="0" presId="urn:microsoft.com/office/officeart/2005/8/layout/radial5"/>
    <dgm:cxn modelId="{0D55F778-13D4-4392-A4FE-4546DD53940D}" type="presOf" srcId="{6B4BACC8-8647-4072-BEE1-8A3D0F42F37B}" destId="{262AA27E-CFAB-450E-80AD-8753E7866D4D}" srcOrd="0" destOrd="0" presId="urn:microsoft.com/office/officeart/2005/8/layout/radial5"/>
    <dgm:cxn modelId="{83E67103-FDE5-4790-ACDC-15C801C89329}" type="presOf" srcId="{B7A12C13-107D-4C4F-B52A-010E97973FB9}" destId="{FC771D77-C563-48F1-B9D5-251B52EC05CB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EEE60178-408C-4F18-B10E-313AFC78A10A}" type="presOf" srcId="{F0FB9343-9BF8-4DA9-95C7-FE093B2F44FA}" destId="{389CFFCF-BFD9-4BAE-BAD6-EF2539FE7D70}" srcOrd="0" destOrd="0" presId="urn:microsoft.com/office/officeart/2005/8/layout/radial5"/>
    <dgm:cxn modelId="{EF1D43A5-4841-4A70-8EBC-6BA1A38A8795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FF7E2DAC-0DF5-41AE-B95A-172FE86CEF1A}" type="presParOf" srcId="{A69A9DA5-5B3F-4DBB-BD99-CBA55E57011B}" destId="{262AA27E-CFAB-450E-80AD-8753E7866D4D}" srcOrd="0" destOrd="0" presId="urn:microsoft.com/office/officeart/2005/8/layout/radial5"/>
    <dgm:cxn modelId="{424C1AE3-0987-4F8F-BE09-E2633920A24D}" type="presParOf" srcId="{A69A9DA5-5B3F-4DBB-BD99-CBA55E57011B}" destId="{AC8B4838-843C-4891-ABD1-B890971A559C}" srcOrd="1" destOrd="0" presId="urn:microsoft.com/office/officeart/2005/8/layout/radial5"/>
    <dgm:cxn modelId="{A530612F-2C7E-434F-AA7E-BCFFDD3206D0}" type="presParOf" srcId="{AC8B4838-843C-4891-ABD1-B890971A559C}" destId="{F0691C15-5497-4CCE-BFD0-1B7E370386BF}" srcOrd="0" destOrd="0" presId="urn:microsoft.com/office/officeart/2005/8/layout/radial5"/>
    <dgm:cxn modelId="{C1633949-476E-4992-A6A2-6F0886D435E6}" type="presParOf" srcId="{A69A9DA5-5B3F-4DBB-BD99-CBA55E57011B}" destId="{140D25D4-9DD9-4D6B-99F1-CFA6537C25C7}" srcOrd="2" destOrd="0" presId="urn:microsoft.com/office/officeart/2005/8/layout/radial5"/>
    <dgm:cxn modelId="{6B7D99DC-6DA8-4D8B-BE15-F12CC9C95C5D}" type="presParOf" srcId="{A69A9DA5-5B3F-4DBB-BD99-CBA55E57011B}" destId="{FC771D77-C563-48F1-B9D5-251B52EC05CB}" srcOrd="3" destOrd="0" presId="urn:microsoft.com/office/officeart/2005/8/layout/radial5"/>
    <dgm:cxn modelId="{B2F97D27-027E-4788-9C4B-2E5988C9C339}" type="presParOf" srcId="{FC771D77-C563-48F1-B9D5-251B52EC05CB}" destId="{D1D2D5B4-A24F-41DA-AE09-58BF0F639BB8}" srcOrd="0" destOrd="0" presId="urn:microsoft.com/office/officeart/2005/8/layout/radial5"/>
    <dgm:cxn modelId="{EBDA6B8A-70CC-4516-8A0E-C971C0122C3D}" type="presParOf" srcId="{A69A9DA5-5B3F-4DBB-BD99-CBA55E57011B}" destId="{389CFFCF-BFD9-4BAE-BAD6-EF2539FE7D70}" srcOrd="4" destOrd="0" presId="urn:microsoft.com/office/officeart/2005/8/layout/radial5"/>
    <dgm:cxn modelId="{DB0BDA91-DCDA-44BF-B737-CF80422705D7}" type="presParOf" srcId="{A69A9DA5-5B3F-4DBB-BD99-CBA55E57011B}" destId="{AD4C5A29-7B36-4D60-8898-F9243F9AB3AE}" srcOrd="5" destOrd="0" presId="urn:microsoft.com/office/officeart/2005/8/layout/radial5"/>
    <dgm:cxn modelId="{3F096744-B630-4996-9495-AA6ED3321D19}" type="presParOf" srcId="{AD4C5A29-7B36-4D60-8898-F9243F9AB3AE}" destId="{907BCACC-CDBA-4EA4-962B-30CCFD1A17DF}" srcOrd="0" destOrd="0" presId="urn:microsoft.com/office/officeart/2005/8/layout/radial5"/>
    <dgm:cxn modelId="{1FC7754A-1959-42C0-97B6-2ADEC9E7802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679699-6E31-4E18-9631-6149FB8A2504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819986D-C356-4A98-8AA1-384F35BD980E}" type="presOf" srcId="{867CFE4B-261F-4C8F-85C0-7BDC8F15A1EB}" destId="{AB359DD5-D629-4C4F-92D5-1CF859922F89}" srcOrd="0" destOrd="0" presId="urn:microsoft.com/office/officeart/2005/8/layout/radial5"/>
    <dgm:cxn modelId="{AE93F0BC-4E61-47E3-9988-96EF79907C04}" type="presOf" srcId="{0395D06D-00AF-4949-9B8C-7930D50A6EA9}" destId="{AD4C5A29-7B36-4D60-8898-F9243F9AB3AE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9568E733-9315-49D4-A0EC-0C7C47D94B7E}" type="presOf" srcId="{BA15D14D-8DF9-4BC7-9A79-A28D865BDC89}" destId="{140D25D4-9DD9-4D6B-99F1-CFA6537C25C7}" srcOrd="0" destOrd="0" presId="urn:microsoft.com/office/officeart/2005/8/layout/radial5"/>
    <dgm:cxn modelId="{2AF95289-45F2-4D77-B694-02AE6B529988}" type="presOf" srcId="{F0FB9343-9BF8-4DA9-95C7-FE093B2F44FA}" destId="{389CFFCF-BFD9-4BAE-BAD6-EF2539FE7D70}" srcOrd="0" destOrd="0" presId="urn:microsoft.com/office/officeart/2005/8/layout/radial5"/>
    <dgm:cxn modelId="{4B009D96-B8B1-4A5A-817C-5FE4BAA67979}" type="presOf" srcId="{77BD9BBB-3C47-4931-9ABE-F5765206D318}" destId="{AC8B4838-843C-4891-ABD1-B890971A559C}" srcOrd="0" destOrd="0" presId="urn:microsoft.com/office/officeart/2005/8/layout/radial5"/>
    <dgm:cxn modelId="{83EF6685-7532-4A8F-B6AC-06AAB1BC2C7D}" type="presOf" srcId="{77BD9BBB-3C47-4931-9ABE-F5765206D318}" destId="{F0691C15-5497-4CCE-BFD0-1B7E370386BF}" srcOrd="1" destOrd="0" presId="urn:microsoft.com/office/officeart/2005/8/layout/radial5"/>
    <dgm:cxn modelId="{10EC5D2B-7A5C-4879-8BC9-470C1F7FA3C6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601F3632-C62D-44F6-9272-6A99202D44EE}" type="presOf" srcId="{B7A12C13-107D-4C4F-B52A-010E97973FB9}" destId="{FC771D77-C563-48F1-B9D5-251B52EC05CB}" srcOrd="0" destOrd="0" presId="urn:microsoft.com/office/officeart/2005/8/layout/radial5"/>
    <dgm:cxn modelId="{09FE01EF-7443-43AE-A5EE-6937BEE246F1}" type="presOf" srcId="{6B4BACC8-8647-4072-BEE1-8A3D0F42F37B}" destId="{262AA27E-CFAB-450E-80AD-8753E7866D4D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941CA05-3961-44E0-9119-80FD7B70091A}" type="presOf" srcId="{B7A12C13-107D-4C4F-B52A-010E97973FB9}" destId="{D1D2D5B4-A24F-41DA-AE09-58BF0F639BB8}" srcOrd="1" destOrd="0" presId="urn:microsoft.com/office/officeart/2005/8/layout/radial5"/>
    <dgm:cxn modelId="{F9F54108-BF87-4DB2-88E0-1D3959D5AED1}" type="presParOf" srcId="{A69A9DA5-5B3F-4DBB-BD99-CBA55E57011B}" destId="{262AA27E-CFAB-450E-80AD-8753E7866D4D}" srcOrd="0" destOrd="0" presId="urn:microsoft.com/office/officeart/2005/8/layout/radial5"/>
    <dgm:cxn modelId="{6926EB5C-0226-4138-83B5-BEE9D2ADC0A6}" type="presParOf" srcId="{A69A9DA5-5B3F-4DBB-BD99-CBA55E57011B}" destId="{AC8B4838-843C-4891-ABD1-B890971A559C}" srcOrd="1" destOrd="0" presId="urn:microsoft.com/office/officeart/2005/8/layout/radial5"/>
    <dgm:cxn modelId="{CBBF1E24-739A-4507-848B-FFB61759089E}" type="presParOf" srcId="{AC8B4838-843C-4891-ABD1-B890971A559C}" destId="{F0691C15-5497-4CCE-BFD0-1B7E370386BF}" srcOrd="0" destOrd="0" presId="urn:microsoft.com/office/officeart/2005/8/layout/radial5"/>
    <dgm:cxn modelId="{D0F76D17-A6C5-4F64-9536-700AADD75591}" type="presParOf" srcId="{A69A9DA5-5B3F-4DBB-BD99-CBA55E57011B}" destId="{140D25D4-9DD9-4D6B-99F1-CFA6537C25C7}" srcOrd="2" destOrd="0" presId="urn:microsoft.com/office/officeart/2005/8/layout/radial5"/>
    <dgm:cxn modelId="{37D459BD-C314-416A-B469-DF0ECECA58A0}" type="presParOf" srcId="{A69A9DA5-5B3F-4DBB-BD99-CBA55E57011B}" destId="{FC771D77-C563-48F1-B9D5-251B52EC05CB}" srcOrd="3" destOrd="0" presId="urn:microsoft.com/office/officeart/2005/8/layout/radial5"/>
    <dgm:cxn modelId="{0AECB981-B17C-45C1-9221-F8BF8A7FA248}" type="presParOf" srcId="{FC771D77-C563-48F1-B9D5-251B52EC05CB}" destId="{D1D2D5B4-A24F-41DA-AE09-58BF0F639BB8}" srcOrd="0" destOrd="0" presId="urn:microsoft.com/office/officeart/2005/8/layout/radial5"/>
    <dgm:cxn modelId="{D78B7BAE-3096-49A0-A6BE-85AB37FEFB03}" type="presParOf" srcId="{A69A9DA5-5B3F-4DBB-BD99-CBA55E57011B}" destId="{389CFFCF-BFD9-4BAE-BAD6-EF2539FE7D70}" srcOrd="4" destOrd="0" presId="urn:microsoft.com/office/officeart/2005/8/layout/radial5"/>
    <dgm:cxn modelId="{4C918CDA-8856-4455-956B-EBB90F9377DD}" type="presParOf" srcId="{A69A9DA5-5B3F-4DBB-BD99-CBA55E57011B}" destId="{AD4C5A29-7B36-4D60-8898-F9243F9AB3AE}" srcOrd="5" destOrd="0" presId="urn:microsoft.com/office/officeart/2005/8/layout/radial5"/>
    <dgm:cxn modelId="{34666B1C-18E0-436D-99AD-59F8265E21E8}" type="presParOf" srcId="{AD4C5A29-7B36-4D60-8898-F9243F9AB3AE}" destId="{907BCACC-CDBA-4EA4-962B-30CCFD1A17DF}" srcOrd="0" destOrd="0" presId="urn:microsoft.com/office/officeart/2005/8/layout/radial5"/>
    <dgm:cxn modelId="{0AFB692F-2C63-4C75-B62B-7C1EFBE69BEC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089B9203-4C8F-40D9-BEB4-AFB425DFF48B}" type="presOf" srcId="{BA15D14D-8DF9-4BC7-9A79-A28D865BDC89}" destId="{140D25D4-9DD9-4D6B-99F1-CFA6537C25C7}" srcOrd="0" destOrd="0" presId="urn:microsoft.com/office/officeart/2005/8/layout/radial5"/>
    <dgm:cxn modelId="{462E0A14-2030-435B-BDCE-2AE5FBDCEA56}" type="presOf" srcId="{0395D06D-00AF-4949-9B8C-7930D50A6EA9}" destId="{907BCACC-CDBA-4EA4-962B-30CCFD1A17DF}" srcOrd="1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B84D9875-F2FA-4F5D-B500-228AFBCCC1E2}" type="presOf" srcId="{0395D06D-00AF-4949-9B8C-7930D50A6EA9}" destId="{AD4C5A29-7B36-4D60-8898-F9243F9AB3AE}" srcOrd="0" destOrd="0" presId="urn:microsoft.com/office/officeart/2005/8/layout/radial5"/>
    <dgm:cxn modelId="{B3B49911-08C3-4B04-AC4D-B2D36E87F0F0}" type="presOf" srcId="{B7A12C13-107D-4C4F-B52A-010E97973FB9}" destId="{FC771D77-C563-48F1-B9D5-251B52EC05CB}" srcOrd="0" destOrd="0" presId="urn:microsoft.com/office/officeart/2005/8/layout/radial5"/>
    <dgm:cxn modelId="{5E03F6BA-1F97-4CEF-B590-9A66CDED53D0}" type="presOf" srcId="{77BD9BBB-3C47-4931-9ABE-F5765206D318}" destId="{F0691C15-5497-4CCE-BFD0-1B7E370386BF}" srcOrd="1" destOrd="0" presId="urn:microsoft.com/office/officeart/2005/8/layout/radial5"/>
    <dgm:cxn modelId="{A85491EC-7EF2-4802-A78A-3F35FC22ED30}" type="presOf" srcId="{6B4BACC8-8647-4072-BEE1-8A3D0F42F37B}" destId="{262AA27E-CFAB-450E-80AD-8753E7866D4D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024FB46A-B61E-4635-BE90-2589794E5187}" type="presOf" srcId="{B7A12C13-107D-4C4F-B52A-010E97973FB9}" destId="{D1D2D5B4-A24F-41DA-AE09-58BF0F639BB8}" srcOrd="1" destOrd="0" presId="urn:microsoft.com/office/officeart/2005/8/layout/radial5"/>
    <dgm:cxn modelId="{BD4AA581-5B5D-4CB6-9090-C7CE8002D53D}" type="presOf" srcId="{77BD9BBB-3C47-4931-9ABE-F5765206D318}" destId="{AC8B4838-843C-4891-ABD1-B890971A559C}" srcOrd="0" destOrd="0" presId="urn:microsoft.com/office/officeart/2005/8/layout/radial5"/>
    <dgm:cxn modelId="{679587CA-E2AE-431F-AEE6-3FDFD158649A}" type="presOf" srcId="{867CFE4B-261F-4C8F-85C0-7BDC8F15A1EB}" destId="{AB359DD5-D629-4C4F-92D5-1CF859922F89}" srcOrd="0" destOrd="0" presId="urn:microsoft.com/office/officeart/2005/8/layout/radial5"/>
    <dgm:cxn modelId="{8D16CB73-AC2D-49DF-B21D-ACEEFE78D078}" type="presOf" srcId="{F0FB9343-9BF8-4DA9-95C7-FE093B2F44FA}" destId="{389CFFCF-BFD9-4BAE-BAD6-EF2539FE7D70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B780AD0-E60F-4646-A5D3-F2BBBEB3FD78}" type="presOf" srcId="{78C613F0-5E89-48B8-BEC6-033F312F9796}" destId="{A69A9DA5-5B3F-4DBB-BD99-CBA55E57011B}" srcOrd="0" destOrd="0" presId="urn:microsoft.com/office/officeart/2005/8/layout/radial5"/>
    <dgm:cxn modelId="{CD2DE23C-A338-47E7-9F77-74BB497FC92A}" type="presParOf" srcId="{A69A9DA5-5B3F-4DBB-BD99-CBA55E57011B}" destId="{262AA27E-CFAB-450E-80AD-8753E7866D4D}" srcOrd="0" destOrd="0" presId="urn:microsoft.com/office/officeart/2005/8/layout/radial5"/>
    <dgm:cxn modelId="{0E585A74-649B-4B41-9C7C-5FEB8B6BECF2}" type="presParOf" srcId="{A69A9DA5-5B3F-4DBB-BD99-CBA55E57011B}" destId="{AC8B4838-843C-4891-ABD1-B890971A559C}" srcOrd="1" destOrd="0" presId="urn:microsoft.com/office/officeart/2005/8/layout/radial5"/>
    <dgm:cxn modelId="{DE6708C4-DCD4-403F-B863-D3545FCEEADF}" type="presParOf" srcId="{AC8B4838-843C-4891-ABD1-B890971A559C}" destId="{F0691C15-5497-4CCE-BFD0-1B7E370386BF}" srcOrd="0" destOrd="0" presId="urn:microsoft.com/office/officeart/2005/8/layout/radial5"/>
    <dgm:cxn modelId="{9E2B38A0-064B-40CB-8E2D-B6027CAA9E38}" type="presParOf" srcId="{A69A9DA5-5B3F-4DBB-BD99-CBA55E57011B}" destId="{140D25D4-9DD9-4D6B-99F1-CFA6537C25C7}" srcOrd="2" destOrd="0" presId="urn:microsoft.com/office/officeart/2005/8/layout/radial5"/>
    <dgm:cxn modelId="{DF871AAC-1DF9-49BF-BB59-E0C561A8C519}" type="presParOf" srcId="{A69A9DA5-5B3F-4DBB-BD99-CBA55E57011B}" destId="{FC771D77-C563-48F1-B9D5-251B52EC05CB}" srcOrd="3" destOrd="0" presId="urn:microsoft.com/office/officeart/2005/8/layout/radial5"/>
    <dgm:cxn modelId="{5581029F-EE89-42FC-83F8-2AC6E6B87725}" type="presParOf" srcId="{FC771D77-C563-48F1-B9D5-251B52EC05CB}" destId="{D1D2D5B4-A24F-41DA-AE09-58BF0F639BB8}" srcOrd="0" destOrd="0" presId="urn:microsoft.com/office/officeart/2005/8/layout/radial5"/>
    <dgm:cxn modelId="{4918C592-E59E-4156-BA4C-DCFF54213585}" type="presParOf" srcId="{A69A9DA5-5B3F-4DBB-BD99-CBA55E57011B}" destId="{389CFFCF-BFD9-4BAE-BAD6-EF2539FE7D70}" srcOrd="4" destOrd="0" presId="urn:microsoft.com/office/officeart/2005/8/layout/radial5"/>
    <dgm:cxn modelId="{8ECD4655-0FC7-47FA-8F27-F1A8EF27EAE5}" type="presParOf" srcId="{A69A9DA5-5B3F-4DBB-BD99-CBA55E57011B}" destId="{AD4C5A29-7B36-4D60-8898-F9243F9AB3AE}" srcOrd="5" destOrd="0" presId="urn:microsoft.com/office/officeart/2005/8/layout/radial5"/>
    <dgm:cxn modelId="{3F5484A6-8574-4DE4-9D98-B3FA42B08459}" type="presParOf" srcId="{AD4C5A29-7B36-4D60-8898-F9243F9AB3AE}" destId="{907BCACC-CDBA-4EA4-962B-30CCFD1A17DF}" srcOrd="0" destOrd="0" presId="urn:microsoft.com/office/officeart/2005/8/layout/radial5"/>
    <dgm:cxn modelId="{9A382FA1-F91C-4D80-9411-19512D18ECD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7CE9A9-16C7-4B7E-9580-3280528466BE}" type="presOf" srcId="{0395D06D-00AF-4949-9B8C-7930D50A6EA9}" destId="{907BCACC-CDBA-4EA4-962B-30CCFD1A17DF}" srcOrd="1" destOrd="0" presId="urn:microsoft.com/office/officeart/2005/8/layout/radial5"/>
    <dgm:cxn modelId="{D8516F4F-0F3F-4B20-9DC5-213D2C870C02}" type="presOf" srcId="{77BD9BBB-3C47-4931-9ABE-F5765206D318}" destId="{F0691C15-5497-4CCE-BFD0-1B7E370386BF}" srcOrd="1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77A9F483-55FE-4486-8D0E-AF8FF1B8112F}" type="presOf" srcId="{BA15D14D-8DF9-4BC7-9A79-A28D865BDC89}" destId="{140D25D4-9DD9-4D6B-99F1-CFA6537C25C7}" srcOrd="0" destOrd="0" presId="urn:microsoft.com/office/officeart/2005/8/layout/radial5"/>
    <dgm:cxn modelId="{51B590E3-ECAC-4555-AECF-2CB8306E00A4}" type="presOf" srcId="{6B4BACC8-8647-4072-BEE1-8A3D0F42F37B}" destId="{262AA27E-CFAB-450E-80AD-8753E7866D4D}" srcOrd="0" destOrd="0" presId="urn:microsoft.com/office/officeart/2005/8/layout/radial5"/>
    <dgm:cxn modelId="{280C5E03-8987-4EBD-8343-635D63C52E23}" type="presOf" srcId="{B7A12C13-107D-4C4F-B52A-010E97973FB9}" destId="{FC771D77-C563-48F1-B9D5-251B52EC05CB}" srcOrd="0" destOrd="0" presId="urn:microsoft.com/office/officeart/2005/8/layout/radial5"/>
    <dgm:cxn modelId="{1338EC4A-210B-40CB-AB9E-544A8FCE1E0B}" type="presOf" srcId="{F0FB9343-9BF8-4DA9-95C7-FE093B2F44FA}" destId="{389CFFCF-BFD9-4BAE-BAD6-EF2539FE7D70}" srcOrd="0" destOrd="0" presId="urn:microsoft.com/office/officeart/2005/8/layout/radial5"/>
    <dgm:cxn modelId="{BEC6BFE8-D403-4769-BAEF-882377C7ED92}" type="presOf" srcId="{B7A12C13-107D-4C4F-B52A-010E97973FB9}" destId="{D1D2D5B4-A24F-41DA-AE09-58BF0F639BB8}" srcOrd="1" destOrd="0" presId="urn:microsoft.com/office/officeart/2005/8/layout/radial5"/>
    <dgm:cxn modelId="{7AD0992E-CC99-4849-B925-076F815E6B53}" type="presOf" srcId="{0395D06D-00AF-4949-9B8C-7930D50A6EA9}" destId="{AD4C5A29-7B36-4D60-8898-F9243F9AB3AE}" srcOrd="0" destOrd="0" presId="urn:microsoft.com/office/officeart/2005/8/layout/radial5"/>
    <dgm:cxn modelId="{8AFDDEE0-C978-42E4-97DD-5D97C24AE09A}" type="presOf" srcId="{77BD9BBB-3C47-4931-9ABE-F5765206D318}" destId="{AC8B4838-843C-4891-ABD1-B890971A559C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AB24A481-C457-4F2E-8F1A-08CFC8D88BF8}" type="presOf" srcId="{78C613F0-5E89-48B8-BEC6-033F312F9796}" destId="{A69A9DA5-5B3F-4DBB-BD99-CBA55E57011B}" srcOrd="0" destOrd="0" presId="urn:microsoft.com/office/officeart/2005/8/layout/radial5"/>
    <dgm:cxn modelId="{5C3651A4-37EA-4E7E-9013-43EABCE09FBE}" type="presOf" srcId="{867CFE4B-261F-4C8F-85C0-7BDC8F15A1EB}" destId="{AB359DD5-D629-4C4F-92D5-1CF859922F89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2C350C87-CED5-46D3-9A12-F4BE2C853ABC}" type="presParOf" srcId="{A69A9DA5-5B3F-4DBB-BD99-CBA55E57011B}" destId="{262AA27E-CFAB-450E-80AD-8753E7866D4D}" srcOrd="0" destOrd="0" presId="urn:microsoft.com/office/officeart/2005/8/layout/radial5"/>
    <dgm:cxn modelId="{234FD58D-D895-4F0A-9C3F-9D240A3C4859}" type="presParOf" srcId="{A69A9DA5-5B3F-4DBB-BD99-CBA55E57011B}" destId="{AC8B4838-843C-4891-ABD1-B890971A559C}" srcOrd="1" destOrd="0" presId="urn:microsoft.com/office/officeart/2005/8/layout/radial5"/>
    <dgm:cxn modelId="{EC996CDA-71AF-4EFC-B80E-0D09708628E4}" type="presParOf" srcId="{AC8B4838-843C-4891-ABD1-B890971A559C}" destId="{F0691C15-5497-4CCE-BFD0-1B7E370386BF}" srcOrd="0" destOrd="0" presId="urn:microsoft.com/office/officeart/2005/8/layout/radial5"/>
    <dgm:cxn modelId="{591B6F0B-FA09-4010-BAF3-7931DDF5D96C}" type="presParOf" srcId="{A69A9DA5-5B3F-4DBB-BD99-CBA55E57011B}" destId="{140D25D4-9DD9-4D6B-99F1-CFA6537C25C7}" srcOrd="2" destOrd="0" presId="urn:microsoft.com/office/officeart/2005/8/layout/radial5"/>
    <dgm:cxn modelId="{1459EDC6-A4ED-4BF9-B720-022FFD7140B0}" type="presParOf" srcId="{A69A9DA5-5B3F-4DBB-BD99-CBA55E57011B}" destId="{FC771D77-C563-48F1-B9D5-251B52EC05CB}" srcOrd="3" destOrd="0" presId="urn:microsoft.com/office/officeart/2005/8/layout/radial5"/>
    <dgm:cxn modelId="{1E0A62FB-4847-4814-AA27-4D8C376B2E2C}" type="presParOf" srcId="{FC771D77-C563-48F1-B9D5-251B52EC05CB}" destId="{D1D2D5B4-A24F-41DA-AE09-58BF0F639BB8}" srcOrd="0" destOrd="0" presId="urn:microsoft.com/office/officeart/2005/8/layout/radial5"/>
    <dgm:cxn modelId="{B972EF8C-898D-419D-B5EE-3BF1505C3E63}" type="presParOf" srcId="{A69A9DA5-5B3F-4DBB-BD99-CBA55E57011B}" destId="{389CFFCF-BFD9-4BAE-BAD6-EF2539FE7D70}" srcOrd="4" destOrd="0" presId="urn:microsoft.com/office/officeart/2005/8/layout/radial5"/>
    <dgm:cxn modelId="{6C462421-FD1A-4B76-9028-B0D3BB01A447}" type="presParOf" srcId="{A69A9DA5-5B3F-4DBB-BD99-CBA55E57011B}" destId="{AD4C5A29-7B36-4D60-8898-F9243F9AB3AE}" srcOrd="5" destOrd="0" presId="urn:microsoft.com/office/officeart/2005/8/layout/radial5"/>
    <dgm:cxn modelId="{901832CB-9537-4294-99F5-4485F313BD49}" type="presParOf" srcId="{AD4C5A29-7B36-4D60-8898-F9243F9AB3AE}" destId="{907BCACC-CDBA-4EA4-962B-30CCFD1A17DF}" srcOrd="0" destOrd="0" presId="urn:microsoft.com/office/officeart/2005/8/layout/radial5"/>
    <dgm:cxn modelId="{3378CA54-9A65-4723-BCA0-822C6E033A5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Models &amp; Algorithms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1. </a:t>
          </a:r>
          <a:r>
            <a:rPr lang="en-US" altLang="zh-CN" sz="2400" b="1" dirty="0" err="1" smtClean="0"/>
            <a:t>ContextMF</a:t>
          </a:r>
          <a:endParaRPr lang="en-US" altLang="zh-CN" sz="2400" b="1" dirty="0" smtClean="0"/>
        </a:p>
        <a:p>
          <a:r>
            <a:rPr lang="en-US" altLang="zh-CN" sz="2400" dirty="0" smtClean="0"/>
            <a:t>[CIKM’12][TKDE’14]</a:t>
          </a:r>
        </a:p>
        <a:p>
          <a:r>
            <a:rPr lang="en-US" altLang="zh-CN" sz="2400" b="1" dirty="0" smtClean="0"/>
            <a:t>2. FEMA</a:t>
          </a:r>
        </a:p>
        <a:p>
          <a:r>
            <a:rPr lang="en-US" altLang="zh-CN" sz="2400" dirty="0" smtClean="0"/>
            <a:t>[KDD’14]</a:t>
          </a:r>
          <a:endParaRPr lang="zh-CN" altLang="en-US" sz="24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3. </a:t>
          </a:r>
          <a:r>
            <a:rPr lang="en-US" altLang="zh-CN" sz="2400" b="1" dirty="0" err="1" smtClean="0"/>
            <a:t>HybridRW</a:t>
          </a:r>
          <a:endParaRPr lang="en-US" altLang="zh-CN" sz="2400" b="1" dirty="0" smtClean="0"/>
        </a:p>
        <a:p>
          <a:r>
            <a:rPr lang="en-US" altLang="zh-CN" sz="2400" dirty="0" smtClean="0"/>
            <a:t>[CIKM’12</a:t>
          </a:r>
          <a:r>
            <a:rPr lang="en-US" altLang="zh-CN" sz="2400" dirty="0" smtClean="0"/>
            <a:t>]</a:t>
          </a:r>
          <a:r>
            <a:rPr lang="en-US" altLang="zh-CN" sz="2400" dirty="0" smtClean="0"/>
            <a:t>[TKDE’15]</a:t>
          </a:r>
          <a:endParaRPr lang="en-US" altLang="zh-CN" sz="2400" dirty="0" smtClean="0"/>
        </a:p>
        <a:p>
          <a:r>
            <a:rPr lang="en-US" altLang="zh-CN" sz="2400" b="1" dirty="0" smtClean="0"/>
            <a:t>4. </a:t>
          </a:r>
          <a:r>
            <a:rPr lang="en-US" altLang="zh-CN" sz="2400" b="1" dirty="0" err="1" smtClean="0"/>
            <a:t>XPTrans</a:t>
          </a:r>
          <a:endParaRPr lang="en-US" altLang="zh-CN" sz="2400" b="1" dirty="0" smtClean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5. </a:t>
          </a:r>
          <a:r>
            <a:rPr lang="en-US" altLang="zh-CN" sz="2400" b="1" dirty="0" err="1" smtClean="0"/>
            <a:t>CatchSync</a:t>
          </a:r>
          <a:endParaRPr lang="en-US" altLang="zh-CN" sz="2400" b="1" dirty="0" smtClean="0"/>
        </a:p>
        <a:p>
          <a:r>
            <a:rPr lang="en-US" altLang="zh-CN" sz="2400" b="1" dirty="0" smtClean="0"/>
            <a:t>[KDD’14 </a:t>
          </a:r>
          <a:r>
            <a:rPr lang="en-US" altLang="zh-CN" sz="2400" b="1" baseline="30000" dirty="0" smtClean="0"/>
            <a:t>best finalist</a:t>
          </a:r>
          <a:r>
            <a:rPr lang="en-US" altLang="zh-CN" sz="2400" b="1" dirty="0" smtClean="0"/>
            <a:t>]</a:t>
          </a:r>
        </a:p>
        <a:p>
          <a:r>
            <a:rPr lang="en-US" altLang="zh-CN" sz="2400" dirty="0" smtClean="0"/>
            <a:t>[TKDD’15]</a:t>
          </a:r>
        </a:p>
        <a:p>
          <a:r>
            <a:rPr lang="en-US" altLang="zh-CN" sz="2400" b="1" dirty="0" smtClean="0"/>
            <a:t>6. </a:t>
          </a:r>
          <a:r>
            <a:rPr lang="en-US" altLang="zh-CN" sz="2400" b="1" dirty="0" err="1" smtClean="0"/>
            <a:t>CrossSpot</a:t>
          </a:r>
          <a:endParaRPr lang="zh-CN" altLang="en-US" sz="2400" b="1" dirty="0" smtClean="0"/>
        </a:p>
        <a:p>
          <a:r>
            <a:rPr lang="en-US" altLang="zh-CN" sz="2400" dirty="0" smtClean="0"/>
            <a:t>[ICDM’15]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210839" custScaleY="137476" custLinFactNeighborX="1175" custLinFactNeighborY="-116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297866" custScaleY="137476" custRadScaleRad="108396" custRadScaleInc="-28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229127" custScaleY="137476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274953" custScaleY="156230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247CE6-1324-4FEA-AB24-EC868D178B3C}" type="presOf" srcId="{6B4BACC8-8647-4072-BEE1-8A3D0F42F37B}" destId="{262AA27E-CFAB-450E-80AD-8753E7866D4D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D21FB3C4-7D72-42B6-B808-36B97B874E62}" type="presOf" srcId="{0395D06D-00AF-4949-9B8C-7930D50A6EA9}" destId="{AD4C5A29-7B36-4D60-8898-F9243F9AB3AE}" srcOrd="0" destOrd="0" presId="urn:microsoft.com/office/officeart/2005/8/layout/radial5"/>
    <dgm:cxn modelId="{035FA2E7-3B57-4099-B63D-F74C798E303E}" type="presOf" srcId="{77BD9BBB-3C47-4931-9ABE-F5765206D318}" destId="{AC8B4838-843C-4891-ABD1-B890971A559C}" srcOrd="0" destOrd="0" presId="urn:microsoft.com/office/officeart/2005/8/layout/radial5"/>
    <dgm:cxn modelId="{270EB291-E124-424B-A98B-6C8C2D194A7A}" type="presOf" srcId="{867CFE4B-261F-4C8F-85C0-7BDC8F15A1EB}" destId="{AB359DD5-D629-4C4F-92D5-1CF859922F89}" srcOrd="0" destOrd="0" presId="urn:microsoft.com/office/officeart/2005/8/layout/radial5"/>
    <dgm:cxn modelId="{90A3162A-D0F4-4A2F-ABFB-7FDCC07585F2}" type="presOf" srcId="{BA15D14D-8DF9-4BC7-9A79-A28D865BDC89}" destId="{140D25D4-9DD9-4D6B-99F1-CFA6537C25C7}" srcOrd="0" destOrd="0" presId="urn:microsoft.com/office/officeart/2005/8/layout/radial5"/>
    <dgm:cxn modelId="{786D8C5B-6A75-4C50-A944-C6E854F9F0CA}" type="presOf" srcId="{78C613F0-5E89-48B8-BEC6-033F312F9796}" destId="{A69A9DA5-5B3F-4DBB-BD99-CBA55E57011B}" srcOrd="0" destOrd="0" presId="urn:microsoft.com/office/officeart/2005/8/layout/radial5"/>
    <dgm:cxn modelId="{547C2994-7E09-4269-B592-9251392C4D27}" type="presOf" srcId="{77BD9BBB-3C47-4931-9ABE-F5765206D318}" destId="{F0691C15-5497-4CCE-BFD0-1B7E370386BF}" srcOrd="1" destOrd="0" presId="urn:microsoft.com/office/officeart/2005/8/layout/radial5"/>
    <dgm:cxn modelId="{B15ACC1A-69C3-47B3-BF08-438CDEEE01CB}" type="presOf" srcId="{0395D06D-00AF-4949-9B8C-7930D50A6EA9}" destId="{907BCACC-CDBA-4EA4-962B-30CCFD1A17DF}" srcOrd="1" destOrd="0" presId="urn:microsoft.com/office/officeart/2005/8/layout/radial5"/>
    <dgm:cxn modelId="{A43F6BBB-7C86-47A6-8780-0010EEBC1825}" type="presOf" srcId="{F0FB9343-9BF8-4DA9-95C7-FE093B2F44FA}" destId="{389CFFCF-BFD9-4BAE-BAD6-EF2539FE7D70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178B4B1F-217A-47BB-9ECF-581323F5BB5A}" type="presOf" srcId="{B7A12C13-107D-4C4F-B52A-010E97973FB9}" destId="{FC771D77-C563-48F1-B9D5-251B52EC05CB}" srcOrd="0" destOrd="0" presId="urn:microsoft.com/office/officeart/2005/8/layout/radial5"/>
    <dgm:cxn modelId="{5C1D1ECC-1F95-49B2-BE58-CA9C2A805C01}" type="presOf" srcId="{B7A12C13-107D-4C4F-B52A-010E97973FB9}" destId="{D1D2D5B4-A24F-41DA-AE09-58BF0F639BB8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20BAEC3F-D375-4D9E-9E76-D497B85DC153}" type="presParOf" srcId="{A69A9DA5-5B3F-4DBB-BD99-CBA55E57011B}" destId="{262AA27E-CFAB-450E-80AD-8753E7866D4D}" srcOrd="0" destOrd="0" presId="urn:microsoft.com/office/officeart/2005/8/layout/radial5"/>
    <dgm:cxn modelId="{4A04C4B6-8081-4F44-995B-33AD2737FBE3}" type="presParOf" srcId="{A69A9DA5-5B3F-4DBB-BD99-CBA55E57011B}" destId="{AC8B4838-843C-4891-ABD1-B890971A559C}" srcOrd="1" destOrd="0" presId="urn:microsoft.com/office/officeart/2005/8/layout/radial5"/>
    <dgm:cxn modelId="{EBCF23A6-1FA5-4F39-AF81-E4D86D23EF6B}" type="presParOf" srcId="{AC8B4838-843C-4891-ABD1-B890971A559C}" destId="{F0691C15-5497-4CCE-BFD0-1B7E370386BF}" srcOrd="0" destOrd="0" presId="urn:microsoft.com/office/officeart/2005/8/layout/radial5"/>
    <dgm:cxn modelId="{706F6325-2124-46C4-A0F7-B79FFD282A98}" type="presParOf" srcId="{A69A9DA5-5B3F-4DBB-BD99-CBA55E57011B}" destId="{140D25D4-9DD9-4D6B-99F1-CFA6537C25C7}" srcOrd="2" destOrd="0" presId="urn:microsoft.com/office/officeart/2005/8/layout/radial5"/>
    <dgm:cxn modelId="{B3C05039-3A67-4258-B89C-A1F8C577B1F1}" type="presParOf" srcId="{A69A9DA5-5B3F-4DBB-BD99-CBA55E57011B}" destId="{FC771D77-C563-48F1-B9D5-251B52EC05CB}" srcOrd="3" destOrd="0" presId="urn:microsoft.com/office/officeart/2005/8/layout/radial5"/>
    <dgm:cxn modelId="{56036BFF-B6F7-46DB-B834-ADE94C591FF0}" type="presParOf" srcId="{FC771D77-C563-48F1-B9D5-251B52EC05CB}" destId="{D1D2D5B4-A24F-41DA-AE09-58BF0F639BB8}" srcOrd="0" destOrd="0" presId="urn:microsoft.com/office/officeart/2005/8/layout/radial5"/>
    <dgm:cxn modelId="{1241C42A-ACDC-4872-89AF-EEEC8149C0D1}" type="presParOf" srcId="{A69A9DA5-5B3F-4DBB-BD99-CBA55E57011B}" destId="{389CFFCF-BFD9-4BAE-BAD6-EF2539FE7D70}" srcOrd="4" destOrd="0" presId="urn:microsoft.com/office/officeart/2005/8/layout/radial5"/>
    <dgm:cxn modelId="{A2D5FA8E-65F6-4216-B827-EA0513B92467}" type="presParOf" srcId="{A69A9DA5-5B3F-4DBB-BD99-CBA55E57011B}" destId="{AD4C5A29-7B36-4D60-8898-F9243F9AB3AE}" srcOrd="5" destOrd="0" presId="urn:microsoft.com/office/officeart/2005/8/layout/radial5"/>
    <dgm:cxn modelId="{3CB3CA8C-0AF3-4989-93C0-3D8FCCAA6366}" type="presParOf" srcId="{AD4C5A29-7B36-4D60-8898-F9243F9AB3AE}" destId="{907BCACC-CDBA-4EA4-962B-30CCFD1A17DF}" srcOrd="0" destOrd="0" presId="urn:microsoft.com/office/officeart/2005/8/layout/radial5"/>
    <dgm:cxn modelId="{8648037D-88C2-4533-834E-CA74AA098F51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690180" y="1321483"/>
          <a:ext cx="3312657" cy="215999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Models &amp; Algorithms</a:t>
          </a:r>
          <a:endParaRPr lang="zh-CN" altLang="en-US" sz="3200" b="1" kern="1200" dirty="0"/>
        </a:p>
      </dsp:txBody>
      <dsp:txXfrm>
        <a:off x="3175307" y="1637807"/>
        <a:ext cx="2342403" cy="1527345"/>
      </dsp:txXfrm>
    </dsp:sp>
    <dsp:sp modelId="{AC8B4838-843C-4891-ABD1-B890971A559C}">
      <dsp:nvSpPr>
        <dsp:cNvPr id="0" name=""/>
        <dsp:cNvSpPr/>
      </dsp:nvSpPr>
      <dsp:spPr>
        <a:xfrm rot="5147912">
          <a:off x="4158850" y="1284141"/>
          <a:ext cx="250397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4193658" y="1353522"/>
        <a:ext cx="175278" cy="320520"/>
      </dsp:txXfrm>
    </dsp:sp>
    <dsp:sp modelId="{140D25D4-9DD9-4D6B-99F1-CFA6537C25C7}">
      <dsp:nvSpPr>
        <dsp:cNvPr id="0" name=""/>
        <dsp:cNvSpPr/>
      </dsp:nvSpPr>
      <dsp:spPr>
        <a:xfrm>
          <a:off x="1882579" y="-365475"/>
          <a:ext cx="4680006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1. </a:t>
          </a:r>
          <a:r>
            <a:rPr lang="en-US" altLang="zh-CN" sz="2400" b="1" kern="1200" dirty="0" err="1" smtClean="0"/>
            <a:t>ContextMF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[CIKM’12][TKDE’14]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2. FEMA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[KDD’14]</a:t>
          </a:r>
          <a:endParaRPr lang="zh-CN" altLang="en-US" sz="2400" kern="1200" dirty="0"/>
        </a:p>
      </dsp:txBody>
      <dsp:txXfrm>
        <a:off x="2567950" y="-49151"/>
        <a:ext cx="3309264" cy="1527345"/>
      </dsp:txXfrm>
    </dsp:sp>
    <dsp:sp modelId="{FC771D77-C563-48F1-B9D5-251B52EC05CB}">
      <dsp:nvSpPr>
        <dsp:cNvPr id="0" name=""/>
        <dsp:cNvSpPr/>
      </dsp:nvSpPr>
      <dsp:spPr>
        <a:xfrm rot="12881327">
          <a:off x="5295221" y="2842708"/>
          <a:ext cx="14934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5336042" y="2962297"/>
        <a:ext cx="104539" cy="320520"/>
      </dsp:txXfrm>
    </dsp:sp>
    <dsp:sp modelId="{389CFFCF-BFD9-4BAE-BAD6-EF2539FE7D70}">
      <dsp:nvSpPr>
        <dsp:cNvPr id="0" name=""/>
        <dsp:cNvSpPr/>
      </dsp:nvSpPr>
      <dsp:spPr>
        <a:xfrm>
          <a:off x="4629605" y="2763283"/>
          <a:ext cx="3599994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3. </a:t>
          </a:r>
          <a:r>
            <a:rPr lang="en-US" altLang="zh-CN" sz="2400" b="1" kern="1200" dirty="0" err="1" smtClean="0"/>
            <a:t>HybridRW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[CIKM’12</a:t>
          </a:r>
          <a:r>
            <a:rPr lang="en-US" altLang="zh-CN" sz="2400" kern="1200" dirty="0" smtClean="0"/>
            <a:t>]</a:t>
          </a:r>
          <a:r>
            <a:rPr lang="en-US" altLang="zh-CN" sz="2400" kern="1200" dirty="0" smtClean="0"/>
            <a:t>[TKDE’15]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4. </a:t>
          </a:r>
          <a:r>
            <a:rPr lang="en-US" altLang="zh-CN" sz="2400" b="1" kern="1200" dirty="0" err="1" smtClean="0"/>
            <a:t>XPTrans</a:t>
          </a:r>
          <a:endParaRPr lang="en-US" altLang="zh-CN" sz="2400" b="1" kern="1200" dirty="0" smtClean="0"/>
        </a:p>
      </dsp:txBody>
      <dsp:txXfrm>
        <a:off x="5156812" y="3079607"/>
        <a:ext cx="2545580" cy="1527345"/>
      </dsp:txXfrm>
    </dsp:sp>
    <dsp:sp modelId="{AD4C5A29-7B36-4D60-8898-F9243F9AB3AE}">
      <dsp:nvSpPr>
        <dsp:cNvPr id="0" name=""/>
        <dsp:cNvSpPr/>
      </dsp:nvSpPr>
      <dsp:spPr>
        <a:xfrm rot="19595930">
          <a:off x="3246937" y="2778212"/>
          <a:ext cx="246383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3253041" y="2905397"/>
        <a:ext cx="172468" cy="320520"/>
      </dsp:txXfrm>
    </dsp:sp>
    <dsp:sp modelId="{AB359DD5-D629-4C4F-92D5-1CF859922F89}">
      <dsp:nvSpPr>
        <dsp:cNvPr id="0" name=""/>
        <dsp:cNvSpPr/>
      </dsp:nvSpPr>
      <dsp:spPr>
        <a:xfrm>
          <a:off x="0" y="2615954"/>
          <a:ext cx="4320002" cy="2454652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5. </a:t>
          </a:r>
          <a:r>
            <a:rPr lang="en-US" altLang="zh-CN" sz="2400" b="1" kern="1200" dirty="0" err="1" smtClean="0"/>
            <a:t>CatchSync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[KDD’14 </a:t>
          </a:r>
          <a:r>
            <a:rPr lang="en-US" altLang="zh-CN" sz="2400" b="1" kern="1200" baseline="30000" dirty="0" smtClean="0"/>
            <a:t>best finalist</a:t>
          </a:r>
          <a:r>
            <a:rPr lang="en-US" altLang="zh-CN" sz="2400" b="1" kern="1200" dirty="0" smtClean="0"/>
            <a:t>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[TKDD’15]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6. </a:t>
          </a:r>
          <a:r>
            <a:rPr lang="en-US" altLang="zh-CN" sz="2400" b="1" kern="1200" dirty="0" err="1" smtClean="0"/>
            <a:t>CrossSpot</a:t>
          </a:r>
          <a:endParaRPr lang="zh-CN" altLang="en-US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[ICDM’15]</a:t>
          </a:r>
          <a:endParaRPr lang="zh-CN" altLang="en-US" sz="2400" kern="1200" dirty="0"/>
        </a:p>
      </dsp:txBody>
      <dsp:txXfrm>
        <a:off x="632650" y="2975429"/>
        <a:ext cx="3054702" cy="1735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B86FE-1230-422F-A9D9-32E4E74C50CE}" type="datetimeFigureOut">
              <a:rPr lang="en-US" smtClean="0"/>
              <a:t>9/16/15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A40FC-551C-40A9-9BFC-14308913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00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3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0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0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4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1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95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9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90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5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3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8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1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4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6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1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96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70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39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63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1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0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4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78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0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50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8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8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0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9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92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3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Wednesday, September 16,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11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gif"/><Relationship Id="rId10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3.gif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1.png"/><Relationship Id="rId5" Type="http://schemas.openxmlformats.org/officeDocument/2006/relationships/chart" Target="../charts/chart2.xml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/>
              <a:t>Uncovering and modeling complex behaviors in Social media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2876128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Meng Jiang</a:t>
            </a:r>
          </a:p>
          <a:p>
            <a:endParaRPr lang="en-US" altLang="zh-CN" sz="1800" dirty="0"/>
          </a:p>
          <a:p>
            <a:r>
              <a:rPr lang="en-US" altLang="zh-CN" sz="1800" dirty="0"/>
              <a:t>Department of Computer Science and Technology, Tsinghua University</a:t>
            </a:r>
          </a:p>
          <a:p>
            <a:r>
              <a:rPr lang="en-US" altLang="zh-CN" sz="1800" dirty="0"/>
              <a:t>Advisor: Professor Shiqiang Yang</a:t>
            </a:r>
          </a:p>
          <a:p>
            <a:endParaRPr lang="en-US" altLang="zh-CN" sz="1800" dirty="0"/>
          </a:p>
          <a:p>
            <a:pPr algn="r"/>
            <a:r>
              <a:rPr lang="en-US" altLang="zh-CN" sz="2000" dirty="0"/>
              <a:t>Contact: mjiang89@gmail.com</a:t>
            </a:r>
          </a:p>
          <a:p>
            <a:pPr algn="r"/>
            <a:r>
              <a:rPr lang="en-US" altLang="zh-CN" sz="2000" dirty="0"/>
              <a:t>Homepage: www.meng-jiang.com</a:t>
            </a:r>
          </a:p>
        </p:txBody>
      </p:sp>
    </p:spTree>
    <p:extLst>
      <p:ext uri="{BB962C8B-B14F-4D97-AF65-F5344CB8AC3E}">
        <p14:creationId xmlns:p14="http://schemas.microsoft.com/office/powerpoint/2010/main" val="24390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>
                <a:solidFill>
                  <a:srgbClr val="002060"/>
                </a:solidFill>
              </a:rPr>
              <a:t>Suspicious </a:t>
            </a:r>
            <a:r>
              <a:rPr lang="en-US" altLang="zh-CN" sz="3200" dirty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6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P1 &amp; C: Contextual Behavior Modeling</a:t>
            </a:r>
            <a:endParaRPr lang="zh-CN" altLang="en-US" sz="3600" dirty="0">
              <a:latin typeface="+mn-lt"/>
              <a:ea typeface="+mn-ea"/>
            </a:endParaRPr>
          </a:p>
        </p:txBody>
      </p:sp>
      <p:graphicFrame>
        <p:nvGraphicFramePr>
          <p:cNvPr id="3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8717192"/>
              </p:ext>
            </p:extLst>
          </p:nvPr>
        </p:nvGraphicFramePr>
        <p:xfrm>
          <a:off x="2150319" y="4369888"/>
          <a:ext cx="6840690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9640"/>
                <a:gridCol w="1296144"/>
                <a:gridCol w="1224136"/>
                <a:gridCol w="1296144"/>
                <a:gridCol w="132462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(1)</a:t>
                      </a:r>
                      <a:r>
                        <a:rPr lang="en-US" altLang="zh-CN" baseline="0" dirty="0" smtClean="0"/>
                        <a:t> Social relation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(2) User-user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(3) User-post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(4) Post content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Content filtering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&amp; CF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Social trust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&amp; Influence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Low-rank matrix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factorization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椭圆 4"/>
          <p:cNvSpPr/>
          <p:nvPr/>
        </p:nvSpPr>
        <p:spPr>
          <a:xfrm>
            <a:off x="222374" y="1544940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5"/>
          <p:cNvSpPr/>
          <p:nvPr/>
        </p:nvSpPr>
        <p:spPr>
          <a:xfrm>
            <a:off x="264680" y="3097450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6"/>
          <p:cNvCxnSpPr>
            <a:stCxn id="46" idx="7"/>
            <a:endCxn id="48" idx="3"/>
          </p:cNvCxnSpPr>
          <p:nvPr/>
        </p:nvCxnSpPr>
        <p:spPr>
          <a:xfrm flipV="1">
            <a:off x="1048261" y="1867248"/>
            <a:ext cx="248820" cy="28020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7"/>
          <p:cNvCxnSpPr>
            <a:stCxn id="46" idx="5"/>
            <a:endCxn id="49" idx="1"/>
          </p:cNvCxnSpPr>
          <p:nvPr/>
        </p:nvCxnSpPr>
        <p:spPr>
          <a:xfrm>
            <a:off x="1048261" y="2351126"/>
            <a:ext cx="779448" cy="19534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8"/>
          <p:cNvCxnSpPr>
            <a:stCxn id="48" idx="6"/>
            <a:endCxn id="47" idx="1"/>
          </p:cNvCxnSpPr>
          <p:nvPr/>
        </p:nvCxnSpPr>
        <p:spPr>
          <a:xfrm>
            <a:off x="2080662" y="1765413"/>
            <a:ext cx="593452" cy="35859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9"/>
          <p:cNvCxnSpPr>
            <a:stCxn id="48" idx="4"/>
            <a:endCxn id="50" idx="0"/>
          </p:cNvCxnSpPr>
          <p:nvPr/>
        </p:nvCxnSpPr>
        <p:spPr>
          <a:xfrm flipH="1">
            <a:off x="1043137" y="1909429"/>
            <a:ext cx="578514" cy="16240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0"/>
          <p:cNvCxnSpPr>
            <a:stCxn id="46" idx="4"/>
            <a:endCxn id="50" idx="0"/>
          </p:cNvCxnSpPr>
          <p:nvPr/>
        </p:nvCxnSpPr>
        <p:spPr>
          <a:xfrm>
            <a:off x="723691" y="2393307"/>
            <a:ext cx="319446" cy="11402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11"/>
          <p:cNvCxnSpPr>
            <a:stCxn id="48" idx="4"/>
            <a:endCxn id="52" idx="0"/>
          </p:cNvCxnSpPr>
          <p:nvPr/>
        </p:nvCxnSpPr>
        <p:spPr>
          <a:xfrm>
            <a:off x="1621651" y="1909429"/>
            <a:ext cx="925483" cy="16217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2"/>
          <p:cNvCxnSpPr>
            <a:stCxn id="47" idx="4"/>
            <a:endCxn id="52" idx="0"/>
          </p:cNvCxnSpPr>
          <p:nvPr/>
        </p:nvCxnSpPr>
        <p:spPr>
          <a:xfrm flipH="1">
            <a:off x="2547134" y="2369860"/>
            <a:ext cx="451550" cy="11613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 14"/>
          <p:cNvSpPr/>
          <p:nvPr/>
        </p:nvSpPr>
        <p:spPr>
          <a:xfrm>
            <a:off x="947577" y="2147456"/>
            <a:ext cx="554571" cy="870705"/>
          </a:xfrm>
          <a:custGeom>
            <a:avLst/>
            <a:gdLst>
              <a:gd name="connsiteX0" fmla="*/ 0 w 815248"/>
              <a:gd name="connsiteY0" fmla="*/ 418641 h 1372537"/>
              <a:gd name="connsiteX1" fmla="*/ 187287 w 815248"/>
              <a:gd name="connsiteY1" fmla="*/ 1366092 h 1372537"/>
              <a:gd name="connsiteX2" fmla="*/ 815248 w 815248"/>
              <a:gd name="connsiteY2" fmla="*/ 0 h 13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48" h="1372537">
                <a:moveTo>
                  <a:pt x="0" y="418641"/>
                </a:moveTo>
                <a:cubicBezTo>
                  <a:pt x="25706" y="927253"/>
                  <a:pt x="51412" y="1435865"/>
                  <a:pt x="187287" y="1366092"/>
                </a:cubicBezTo>
                <a:cubicBezTo>
                  <a:pt x="323162" y="1296319"/>
                  <a:pt x="569205" y="648159"/>
                  <a:pt x="815248" y="0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任意多边形 15"/>
          <p:cNvSpPr/>
          <p:nvPr/>
        </p:nvSpPr>
        <p:spPr>
          <a:xfrm>
            <a:off x="1827709" y="2105208"/>
            <a:ext cx="1037556" cy="1173630"/>
          </a:xfrm>
          <a:custGeom>
            <a:avLst/>
            <a:gdLst>
              <a:gd name="connsiteX0" fmla="*/ 0 w 991518"/>
              <a:gd name="connsiteY0" fmla="*/ 0 h 1543983"/>
              <a:gd name="connsiteX1" fmla="*/ 616944 w 991518"/>
              <a:gd name="connsiteY1" fmla="*/ 1542362 h 1543983"/>
              <a:gd name="connsiteX2" fmla="*/ 991518 w 991518"/>
              <a:gd name="connsiteY2" fmla="*/ 319489 h 1543983"/>
              <a:gd name="connsiteX3" fmla="*/ 991518 w 991518"/>
              <a:gd name="connsiteY3" fmla="*/ 319489 h 154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1518" h="1543983">
                <a:moveTo>
                  <a:pt x="0" y="0"/>
                </a:moveTo>
                <a:cubicBezTo>
                  <a:pt x="225845" y="744557"/>
                  <a:pt x="451691" y="1489114"/>
                  <a:pt x="616944" y="1542362"/>
                </a:cubicBezTo>
                <a:cubicBezTo>
                  <a:pt x="782197" y="1595610"/>
                  <a:pt x="991518" y="319489"/>
                  <a:pt x="991518" y="319489"/>
                </a:cubicBezTo>
                <a:lnTo>
                  <a:pt x="991518" y="319489"/>
                </a:ln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16"/>
          <p:cNvSpPr/>
          <p:nvPr/>
        </p:nvSpPr>
        <p:spPr>
          <a:xfrm>
            <a:off x="264680" y="2105275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7" name="椭圆 17"/>
          <p:cNvSpPr/>
          <p:nvPr/>
        </p:nvSpPr>
        <p:spPr>
          <a:xfrm>
            <a:off x="2539673" y="208182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8" name="椭圆 18"/>
          <p:cNvSpPr/>
          <p:nvPr/>
        </p:nvSpPr>
        <p:spPr>
          <a:xfrm>
            <a:off x="1162640" y="1621397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9" name="椭圆 19"/>
          <p:cNvSpPr/>
          <p:nvPr/>
        </p:nvSpPr>
        <p:spPr>
          <a:xfrm>
            <a:off x="1693268" y="2504286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50" name="矩形 20"/>
          <p:cNvSpPr/>
          <p:nvPr/>
        </p:nvSpPr>
        <p:spPr>
          <a:xfrm>
            <a:off x="584126" y="35335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1</a:t>
            </a:r>
            <a:endParaRPr lang="zh-CN" altLang="en-US" dirty="0"/>
          </a:p>
        </p:txBody>
      </p:sp>
      <p:sp>
        <p:nvSpPr>
          <p:cNvPr id="51" name="矩形 21"/>
          <p:cNvSpPr/>
          <p:nvPr/>
        </p:nvSpPr>
        <p:spPr>
          <a:xfrm>
            <a:off x="1368698" y="3913168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2</a:t>
            </a:r>
            <a:endParaRPr lang="zh-CN" altLang="en-US" dirty="0"/>
          </a:p>
        </p:txBody>
      </p:sp>
      <p:sp>
        <p:nvSpPr>
          <p:cNvPr id="52" name="矩形 22"/>
          <p:cNvSpPr/>
          <p:nvPr/>
        </p:nvSpPr>
        <p:spPr>
          <a:xfrm>
            <a:off x="2088123" y="35312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3</a:t>
            </a:r>
            <a:endParaRPr lang="zh-CN" altLang="en-US" dirty="0"/>
          </a:p>
        </p:txBody>
      </p:sp>
      <p:cxnSp>
        <p:nvCxnSpPr>
          <p:cNvPr id="53" name="直接连接符 23"/>
          <p:cNvCxnSpPr>
            <a:stCxn id="54" idx="1"/>
          </p:cNvCxnSpPr>
          <p:nvPr/>
        </p:nvCxnSpPr>
        <p:spPr>
          <a:xfrm flipH="1">
            <a:off x="2463390" y="1713879"/>
            <a:ext cx="1224136" cy="19555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87526" y="148304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(1) Social relation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5" name="直接连接符 25"/>
          <p:cNvCxnSpPr>
            <a:endCxn id="56" idx="1"/>
          </p:cNvCxnSpPr>
          <p:nvPr/>
        </p:nvCxnSpPr>
        <p:spPr>
          <a:xfrm flipV="1">
            <a:off x="2783026" y="2225844"/>
            <a:ext cx="900291" cy="51648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83317" y="1995011"/>
            <a:ext cx="5149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(2) </a:t>
            </a:r>
            <a:r>
              <a:rPr lang="en-US" altLang="zh-CN" sz="2400" dirty="0" smtClean="0"/>
              <a:t>“User</a:t>
            </a:r>
            <a:r>
              <a:rPr lang="en-US" altLang="zh-CN" sz="2400" dirty="0" smtClean="0">
                <a:cs typeface="Times New Roman" pitchFamily="18" charset="0"/>
              </a:rPr>
              <a:t>-user” interaction frequency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7" name="直接连接符 27"/>
          <p:cNvCxnSpPr>
            <a:endCxn id="58" idx="1"/>
          </p:cNvCxnSpPr>
          <p:nvPr/>
        </p:nvCxnSpPr>
        <p:spPr>
          <a:xfrm>
            <a:off x="2865265" y="2691798"/>
            <a:ext cx="822260" cy="433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687525" y="2504286"/>
            <a:ext cx="412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cs typeface="Times New Roman" pitchFamily="18" charset="0"/>
              </a:rPr>
              <a:t>(3) </a:t>
            </a:r>
            <a:r>
              <a:rPr lang="en-US" altLang="zh-CN" sz="2400" b="1" dirty="0" smtClean="0"/>
              <a:t>“User</a:t>
            </a:r>
            <a:r>
              <a:rPr lang="en-US" altLang="zh-CN" sz="2400" b="1" dirty="0" smtClean="0">
                <a:cs typeface="Times New Roman" pitchFamily="18" charset="0"/>
              </a:rPr>
              <a:t>-post” interaction</a:t>
            </a:r>
            <a:endParaRPr lang="zh-CN" altLang="en-US" sz="2400" b="1" dirty="0">
              <a:cs typeface="Times New Roman" pitchFamily="18" charset="0"/>
            </a:endParaRPr>
          </a:p>
        </p:txBody>
      </p:sp>
      <p:cxnSp>
        <p:nvCxnSpPr>
          <p:cNvPr id="59" name="直接连接符 29"/>
          <p:cNvCxnSpPr>
            <a:stCxn id="52" idx="3"/>
            <a:endCxn id="60" idx="1"/>
          </p:cNvCxnSpPr>
          <p:nvPr/>
        </p:nvCxnSpPr>
        <p:spPr>
          <a:xfrm flipV="1">
            <a:off x="3006145" y="3315339"/>
            <a:ext cx="681379" cy="36340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87524" y="3084506"/>
            <a:ext cx="304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(4) Post content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61" name="直接连接符 13"/>
          <p:cNvCxnSpPr>
            <a:stCxn id="48" idx="4"/>
            <a:endCxn id="51" idx="0"/>
          </p:cNvCxnSpPr>
          <p:nvPr/>
        </p:nvCxnSpPr>
        <p:spPr>
          <a:xfrm>
            <a:off x="1621651" y="1909429"/>
            <a:ext cx="206058" cy="2003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763312" y="3828564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Existing behavior models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43533" y="2896526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cs typeface="Times New Roman" pitchFamily="18" charset="0"/>
              </a:rPr>
              <a:t>Sparse!</a:t>
            </a:r>
            <a:endParaRPr lang="zh-CN" altLang="en-US" sz="28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39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Social Contextual Factors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Personal preference: Like the content?</a:t>
            </a:r>
            <a:endParaRPr lang="en-US" altLang="zh-CN" sz="32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Interpersonal Influence: Who is the sender?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94" y="4959741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08326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82431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29" y="2951057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88" y="295105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3448237" y="3415252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06406" y="2876053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(0) follow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6" name="弧形 15"/>
          <p:cNvSpPr/>
          <p:nvPr/>
        </p:nvSpPr>
        <p:spPr>
          <a:xfrm rot="16200000" flipV="1">
            <a:off x="7123365" y="3585962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524327" y="3106886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(1) post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8" name="弧形 17"/>
          <p:cNvSpPr/>
          <p:nvPr/>
        </p:nvSpPr>
        <p:spPr>
          <a:xfrm rot="1935652" flipV="1">
            <a:off x="1333572" y="3293586"/>
            <a:ext cx="4341420" cy="549931"/>
          </a:xfrm>
          <a:prstGeom prst="arc">
            <a:avLst>
              <a:gd name="adj1" fmla="val 12541081"/>
              <a:gd name="adj2" fmla="val 21478181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02347" y="3614617"/>
            <a:ext cx="2752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(2) </a:t>
            </a:r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eceive &amp; read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20294145" flipV="1">
            <a:off x="299607" y="4041549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59510" y="3950291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(3) adopt?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0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Idea: Social Contextual Factors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2564"/>
            <a:ext cx="3960000" cy="30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3960000" cy="30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800014" y="5229200"/>
            <a:ext cx="357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China’s Facebook:</a:t>
            </a:r>
          </a:p>
          <a:p>
            <a:r>
              <a:rPr lang="en-US" altLang="zh-CN" sz="3200" dirty="0" err="1" smtClean="0"/>
              <a:t>Renren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5249246" y="5258512"/>
            <a:ext cx="29716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China’s Twitter:</a:t>
            </a:r>
          </a:p>
          <a:p>
            <a:r>
              <a:rPr lang="en-US" altLang="zh-CN" sz="3200" dirty="0" err="1" smtClean="0"/>
              <a:t>Tencent</a:t>
            </a:r>
            <a:r>
              <a:rPr lang="en-US" altLang="zh-CN" sz="3200" dirty="0" smtClean="0"/>
              <a:t> Weibo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9560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err="1" smtClean="0"/>
              <a:t>ContextMF</a:t>
            </a:r>
            <a:r>
              <a:rPr lang="en-US" altLang="zh-CN" dirty="0" smtClean="0"/>
              <a:t>: Social </a:t>
            </a:r>
            <a:r>
              <a:rPr lang="en-US" altLang="zh-CN" dirty="0"/>
              <a:t>Contextual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39" y="1454471"/>
            <a:ext cx="5931857" cy="7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42" y="2386097"/>
            <a:ext cx="5952471" cy="36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8"/>
          <p:cNvSpPr/>
          <p:nvPr/>
        </p:nvSpPr>
        <p:spPr>
          <a:xfrm>
            <a:off x="7236296" y="2420888"/>
            <a:ext cx="1775779" cy="8941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User latent features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U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4" name="矩形 11"/>
          <p:cNvSpPr/>
          <p:nvPr/>
        </p:nvSpPr>
        <p:spPr>
          <a:xfrm>
            <a:off x="126934" y="4163344"/>
            <a:ext cx="1260258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Sender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G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35407" y="2453914"/>
            <a:ext cx="1443312" cy="864095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User-sender influence </a:t>
            </a:r>
            <a:r>
              <a:rPr lang="en-US" altLang="zh-CN" b="1" i="1" dirty="0" smtClean="0">
                <a:solidFill>
                  <a:schemeClr val="tx1"/>
                </a:solidFill>
                <a:cs typeface="Times New Roman" pitchFamily="18" charset="0"/>
              </a:rPr>
              <a:t>S</a:t>
            </a:r>
            <a:endParaRPr lang="zh-CN" altLang="en-US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6" name="矩形 11"/>
          <p:cNvSpPr/>
          <p:nvPr/>
        </p:nvSpPr>
        <p:spPr>
          <a:xfrm>
            <a:off x="3419872" y="5949280"/>
            <a:ext cx="2006046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Observed behaviors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R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1" name="矩形 8"/>
          <p:cNvSpPr/>
          <p:nvPr/>
        </p:nvSpPr>
        <p:spPr>
          <a:xfrm>
            <a:off x="7236296" y="4039556"/>
            <a:ext cx="1775779" cy="8941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Item latent features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V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4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ContextMF</a:t>
            </a:r>
            <a:r>
              <a:rPr lang="en-US" altLang="zh-CN" dirty="0" smtClean="0">
                <a:latin typeface="+mn-lt"/>
                <a:ea typeface="+mn-ea"/>
              </a:rPr>
              <a:t> Algorithm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1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Minimize sum-of-squared errors function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 </a:t>
            </a:r>
            <a:r>
              <a:rPr lang="en-US" altLang="zh-CN" sz="2400" dirty="0"/>
              <a:t>coordinate descent scheme </a:t>
            </a:r>
            <a:r>
              <a:rPr lang="en-US" altLang="zh-CN" sz="2400"/>
              <a:t>with </a:t>
            </a:r>
            <a:r>
              <a:rPr lang="en-US" altLang="zh-CN" sz="2400" smtClean="0"/>
              <a:t>gradients</a:t>
            </a:r>
            <a:endParaRPr lang="en-US" altLang="zh-CN" sz="2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21" y="3789040"/>
            <a:ext cx="44386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5245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55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  <a:ea typeface="+mn-ea"/>
              </a:rPr>
              <a:t>Performance: Predicting Adoptions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5"/>
            <a:ext cx="4648697" cy="44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02957"/>
              </p:ext>
            </p:extLst>
          </p:nvPr>
        </p:nvGraphicFramePr>
        <p:xfrm>
          <a:off x="4860032" y="2276872"/>
          <a:ext cx="3935760" cy="212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40160"/>
                <a:gridCol w="1296144"/>
                <a:gridCol w="11994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Renren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Tencent</a:t>
                      </a:r>
                      <a:r>
                        <a:rPr lang="en-US" altLang="zh-CN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 Weibo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MAE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-19.1%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-24.2%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RMSE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-12.8%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-20.7%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Kendall’s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+9.82%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+2.1%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Spearman’s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+10.6%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+3.1%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2"/>
          <p:cNvSpPr/>
          <p:nvPr/>
        </p:nvSpPr>
        <p:spPr>
          <a:xfrm>
            <a:off x="107504" y="3429000"/>
            <a:ext cx="4608512" cy="72008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6"/>
          <p:cNvSpPr/>
          <p:nvPr/>
        </p:nvSpPr>
        <p:spPr>
          <a:xfrm>
            <a:off x="127596" y="5517232"/>
            <a:ext cx="4608512" cy="73073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8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social contextual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social context-based behavior prediction model </a:t>
            </a:r>
            <a:r>
              <a:rPr lang="en-US" altLang="zh-CN" sz="2800" dirty="0" err="1" smtClean="0"/>
              <a:t>ContextMF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performance in real social media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(Full. Acc. rate=13.8%.)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 TKDE 2014 (Regular.)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Citation count: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85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Spatial Temporal Contexts: Multi-faceted and Dynamic Behaviors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30" name="直接箭头连接符 29"/>
          <p:cNvCxnSpPr>
            <a:stCxn id="55" idx="0"/>
          </p:cNvCxnSpPr>
          <p:nvPr/>
        </p:nvCxnSpPr>
        <p:spPr>
          <a:xfrm flipH="1" flipV="1">
            <a:off x="907723" y="2564904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5" idx="0"/>
          </p:cNvCxnSpPr>
          <p:nvPr/>
        </p:nvCxnSpPr>
        <p:spPr>
          <a:xfrm flipV="1">
            <a:off x="3738114" y="3278935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459017" y="2857653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Who post?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5" name="直接箭头连接符 34"/>
          <p:cNvCxnSpPr>
            <a:stCxn id="55" idx="0"/>
          </p:cNvCxnSpPr>
          <p:nvPr/>
        </p:nvCxnSpPr>
        <p:spPr>
          <a:xfrm flipV="1">
            <a:off x="3738114" y="2454481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34418" y="2209005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With whom?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39" name="直接箭头连接符 38"/>
          <p:cNvCxnSpPr>
            <a:stCxn id="55" idx="0"/>
            <a:endCxn id="42" idx="2"/>
          </p:cNvCxnSpPr>
          <p:nvPr/>
        </p:nvCxnSpPr>
        <p:spPr>
          <a:xfrm flipV="1">
            <a:off x="3738114" y="2209005"/>
            <a:ext cx="1288428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462926" y="1747340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Device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3" name="直接箭头连接符 42"/>
          <p:cNvCxnSpPr>
            <a:stCxn id="55" idx="0"/>
          </p:cNvCxnSpPr>
          <p:nvPr/>
        </p:nvCxnSpPr>
        <p:spPr>
          <a:xfrm flipH="1" flipV="1">
            <a:off x="3171426" y="1556792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273291" y="1771631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Place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3" y="2439837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51" name="矩形 50"/>
          <p:cNvSpPr/>
          <p:nvPr/>
        </p:nvSpPr>
        <p:spPr>
          <a:xfrm>
            <a:off x="1093018" y="2233296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Photo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52" name="直接箭头连接符 51"/>
          <p:cNvCxnSpPr>
            <a:stCxn id="55" idx="0"/>
          </p:cNvCxnSpPr>
          <p:nvPr/>
        </p:nvCxnSpPr>
        <p:spPr>
          <a:xfrm flipH="1" flipV="1">
            <a:off x="395536" y="3736735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07504" y="3240565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Text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198114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57" name="直接箭头连接符 56"/>
          <p:cNvCxnSpPr>
            <a:endCxn id="55" idx="2"/>
          </p:cNvCxnSpPr>
          <p:nvPr/>
        </p:nvCxnSpPr>
        <p:spPr>
          <a:xfrm>
            <a:off x="395536" y="4827324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5" idx="6"/>
            <a:endCxn id="61" idx="2"/>
          </p:cNvCxnSpPr>
          <p:nvPr/>
        </p:nvCxnSpPr>
        <p:spPr>
          <a:xfrm>
            <a:off x="4278114" y="4827324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7544125" y="4848122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time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24323" y="5106514"/>
            <a:ext cx="2294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Jan. 18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Birthday party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 White house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574498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62" name="直接箭头连接符 61"/>
          <p:cNvCxnSpPr>
            <a:stCxn id="61" idx="6"/>
          </p:cNvCxnSpPr>
          <p:nvPr/>
        </p:nvCxnSpPr>
        <p:spPr>
          <a:xfrm>
            <a:off x="6654498" y="4827324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577803" y="5106514"/>
            <a:ext cx="25154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March 17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St. Patrick’s Day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 Bar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85" y="2855640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4" y="3958027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1" y="1956517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306" y="2670670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31" y="3349645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15" y="5445224"/>
            <a:ext cx="1342091" cy="112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64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Background: Behaviors in Social Media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Scientists can study user behaviors now!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We have richer behaviors in social media!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2551184" y="5803276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user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0543" y="5803276"/>
            <a:ext cx="1981777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information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7" name="直接箭头连接符 6"/>
          <p:cNvCxnSpPr>
            <a:stCxn id="5" idx="3"/>
            <a:endCxn id="6" idx="1"/>
          </p:cNvCxnSpPr>
          <p:nvPr/>
        </p:nvCxnSpPr>
        <p:spPr>
          <a:xfrm>
            <a:off x="3866238" y="6025241"/>
            <a:ext cx="1604305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5" idx="0"/>
            <a:endCxn id="5" idx="2"/>
          </p:cNvCxnSpPr>
          <p:nvPr/>
        </p:nvCxnSpPr>
        <p:spPr>
          <a:xfrm rot="16200000" flipH="1">
            <a:off x="2986746" y="6025240"/>
            <a:ext cx="443929" cy="12700"/>
          </a:xfrm>
          <a:prstGeom prst="curvedConnector5">
            <a:avLst>
              <a:gd name="adj1" fmla="val -51495"/>
              <a:gd name="adj2" fmla="val -7109591"/>
              <a:gd name="adj3" fmla="val 151495"/>
            </a:avLst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83192" y="5054846"/>
            <a:ext cx="5695314" cy="1585780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6882" y="6381328"/>
            <a:ext cx="1052187" cy="38877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Data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358" y="5054846"/>
            <a:ext cx="2232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</a:t>
            </a:r>
            <a:r>
              <a:rPr lang="en-US" altLang="zh-CN" sz="2400" dirty="0" smtClean="0">
                <a:solidFill>
                  <a:srgbClr val="0070C0"/>
                </a:solidFill>
              </a:rPr>
              <a:t>ocial network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3639149" y="5373216"/>
            <a:ext cx="2245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 smtClean="0">
                <a:solidFill>
                  <a:srgbClr val="FF0000"/>
                </a:solidFill>
              </a:rPr>
              <a:t>ocial media</a:t>
            </a:r>
            <a:endParaRPr lang="zh-CN" altLang="en-US" sz="2800" dirty="0"/>
          </a:p>
        </p:txBody>
      </p:sp>
      <p:pic>
        <p:nvPicPr>
          <p:cNvPr id="3074" name="Picture 2" descr="C:\Users\meng\Desktop\260617-13010G95203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06" y="2195525"/>
            <a:ext cx="14664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76" y="2241068"/>
            <a:ext cx="1638323" cy="136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右箭头 27"/>
          <p:cNvSpPr/>
          <p:nvPr/>
        </p:nvSpPr>
        <p:spPr>
          <a:xfrm flipH="1">
            <a:off x="5238882" y="2717937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30" y="2201779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右箭头 32"/>
          <p:cNvSpPr/>
          <p:nvPr/>
        </p:nvSpPr>
        <p:spPr>
          <a:xfrm>
            <a:off x="2599309" y="2724115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27193" y="3498953"/>
            <a:ext cx="18966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“user-user”</a:t>
            </a:r>
          </a:p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interaction</a:t>
            </a:r>
            <a:endParaRPr lang="zh-CN" altLang="en-US" sz="2400" b="1" dirty="0"/>
          </a:p>
        </p:txBody>
      </p:sp>
      <p:sp>
        <p:nvSpPr>
          <p:cNvPr id="39" name="矩形 38"/>
          <p:cNvSpPr/>
          <p:nvPr/>
        </p:nvSpPr>
        <p:spPr>
          <a:xfrm>
            <a:off x="5705306" y="3545415"/>
            <a:ext cx="29370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“user-information”</a:t>
            </a:r>
          </a:p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interaction</a:t>
            </a:r>
            <a:endParaRPr lang="zh-CN" altLang="en-US" sz="2400" b="1" dirty="0"/>
          </a:p>
        </p:txBody>
      </p:sp>
      <p:pic>
        <p:nvPicPr>
          <p:cNvPr id="3078" name="Picture 6" descr="C:\Users\meng\Desktop\icon320x32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15" y="3717030"/>
            <a:ext cx="566645" cy="5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meng\Desktop\Twitter_al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16" y="3717029"/>
            <a:ext cx="572749" cy="57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1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P2: Spatial temporal context-based behavior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362464" y="2137732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User behaviors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417191" y="3030936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Space:</a:t>
            </a:r>
          </a:p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Multi-faceted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378537" y="4056258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Time: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065042" y="2842296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 sequence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075431" y="462263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Decomposition &amp; Completion</a:t>
            </a:r>
            <a:endParaRPr lang="en-US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12"/>
          <p:cNvCxnSpPr>
            <a:stCxn id="7" idx="1"/>
            <a:endCxn id="6" idx="1"/>
          </p:cNvCxnSpPr>
          <p:nvPr/>
        </p:nvCxnSpPr>
        <p:spPr>
          <a:xfrm rot="10800000" flipH="1">
            <a:off x="378537" y="339093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7" idx="3"/>
            <a:endCxn id="6" idx="3"/>
          </p:cNvCxnSpPr>
          <p:nvPr/>
        </p:nvCxnSpPr>
        <p:spPr>
          <a:xfrm flipV="1">
            <a:off x="2755977" y="339093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>
            <a:stCxn id="6" idx="3"/>
            <a:endCxn id="8" idx="1"/>
          </p:cNvCxnSpPr>
          <p:nvPr/>
        </p:nvCxnSpPr>
        <p:spPr>
          <a:xfrm>
            <a:off x="2794631" y="3390936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>
            <a:stCxn id="9" idx="1"/>
            <a:endCxn id="8" idx="1"/>
          </p:cNvCxnSpPr>
          <p:nvPr/>
        </p:nvCxnSpPr>
        <p:spPr>
          <a:xfrm rot="10800000">
            <a:off x="6065043" y="3390937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192124" y="4416258"/>
            <a:ext cx="274320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Pattern discovery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111622" y="5447995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Behavior prediction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469595" y="2684162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Behavior modeling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338581" y="2137732"/>
            <a:ext cx="2450286" cy="423396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469595" y="1834232"/>
            <a:ext cx="1385438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3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707743" y="1443844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731911" y="249289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5904959" y="186107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Who post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514663" y="2177754"/>
            <a:ext cx="64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835681" y="1583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147911" y="1920866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715855" y="192086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6081781" y="5792980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151371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865933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505893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607160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247120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733413" y="5933183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6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 &amp; Idea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Challenges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rgbClr val="FF0000"/>
                </a:solidFill>
              </a:rPr>
              <a:t>High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sparsity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High complexity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Ideas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Flexible regularization with auxiliary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0070C0"/>
                </a:solidFill>
              </a:rPr>
              <a:t>Incremental updates for projection matrix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7" name="直接连接符 14"/>
          <p:cNvCxnSpPr/>
          <p:nvPr/>
        </p:nvCxnSpPr>
        <p:spPr>
          <a:xfrm>
            <a:off x="1184761" y="4904848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立方体 15"/>
          <p:cNvSpPr/>
          <p:nvPr/>
        </p:nvSpPr>
        <p:spPr>
          <a:xfrm>
            <a:off x="2208053" y="4348876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16"/>
          <p:cNvSpPr/>
          <p:nvPr/>
        </p:nvSpPr>
        <p:spPr>
          <a:xfrm>
            <a:off x="1776005" y="4763893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17"/>
          <p:cNvSpPr/>
          <p:nvPr/>
        </p:nvSpPr>
        <p:spPr>
          <a:xfrm>
            <a:off x="1415965" y="5172032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8"/>
          <p:cNvCxnSpPr/>
          <p:nvPr/>
        </p:nvCxnSpPr>
        <p:spPr>
          <a:xfrm>
            <a:off x="3648213" y="4900408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0662" y="49168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5593" y="61437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80677" y="57743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2268" y="59590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5393" y="558823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11385" y="516323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cxnSp>
        <p:nvCxnSpPr>
          <p:cNvPr id="18" name="直接连接符 25"/>
          <p:cNvCxnSpPr/>
          <p:nvPr/>
        </p:nvCxnSpPr>
        <p:spPr>
          <a:xfrm>
            <a:off x="5517413" y="5760041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立方体 26"/>
          <p:cNvSpPr/>
          <p:nvPr/>
        </p:nvSpPr>
        <p:spPr>
          <a:xfrm>
            <a:off x="5818665" y="5208509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27"/>
          <p:cNvSpPr/>
          <p:nvPr/>
        </p:nvSpPr>
        <p:spPr>
          <a:xfrm>
            <a:off x="6759681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8"/>
          <p:cNvSpPr/>
          <p:nvPr/>
        </p:nvSpPr>
        <p:spPr>
          <a:xfrm>
            <a:off x="6972753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9"/>
          <p:cNvSpPr/>
          <p:nvPr/>
        </p:nvSpPr>
        <p:spPr>
          <a:xfrm>
            <a:off x="7172617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30"/>
          <p:cNvCxnSpPr/>
          <p:nvPr/>
        </p:nvCxnSpPr>
        <p:spPr>
          <a:xfrm>
            <a:off x="7352637" y="5748569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45031" y="5762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6582" y="61851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361666" y="584678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6593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4063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7878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30" name="下箭头 46"/>
          <p:cNvSpPr/>
          <p:nvPr/>
        </p:nvSpPr>
        <p:spPr>
          <a:xfrm rot="16200000">
            <a:off x="4470592" y="5184243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立方体 34"/>
          <p:cNvSpPr/>
          <p:nvPr/>
        </p:nvSpPr>
        <p:spPr>
          <a:xfrm>
            <a:off x="5604281" y="3962055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35"/>
          <p:cNvSpPr/>
          <p:nvPr/>
        </p:nvSpPr>
        <p:spPr>
          <a:xfrm>
            <a:off x="6636323" y="3962055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496185" y="41014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2546" y="449619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138390" y="419226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6193626" y="417259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8950" y="452459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cxnSp>
        <p:nvCxnSpPr>
          <p:cNvPr id="38" name="直接连接符 41"/>
          <p:cNvCxnSpPr/>
          <p:nvPr/>
        </p:nvCxnSpPr>
        <p:spPr>
          <a:xfrm>
            <a:off x="6068660" y="4754143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42"/>
          <p:cNvCxnSpPr>
            <a:stCxn id="37" idx="1"/>
          </p:cNvCxnSpPr>
          <p:nvPr/>
        </p:nvCxnSpPr>
        <p:spPr>
          <a:xfrm flipH="1">
            <a:off x="6405270" y="4709261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86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FEMA: </a:t>
            </a:r>
            <a:r>
              <a:rPr lang="en-US" altLang="zh-CN" sz="3200" dirty="0"/>
              <a:t>Flexible Evolutionary </a:t>
            </a:r>
            <a:r>
              <a:rPr lang="en-US" altLang="zh-CN" sz="3200" dirty="0" smtClean="0"/>
              <a:t>Multi-faceted </a:t>
            </a:r>
            <a:r>
              <a:rPr lang="en-US" altLang="zh-CN" sz="3200" dirty="0"/>
              <a:t>Analysis </a:t>
            </a:r>
            <a:r>
              <a:rPr lang="en-US" altLang="zh-CN" sz="3200" dirty="0" smtClean="0"/>
              <a:t>with Tensor Perturbation Theory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立方体 17"/>
          <p:cNvSpPr/>
          <p:nvPr/>
        </p:nvSpPr>
        <p:spPr>
          <a:xfrm>
            <a:off x="2413048" y="1851292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2676" y="28229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996996" y="245364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立方体 28"/>
          <p:cNvSpPr/>
          <p:nvPr/>
        </p:nvSpPr>
        <p:spPr>
          <a:xfrm>
            <a:off x="4050877" y="1820968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30"/>
          <p:cNvCxnSpPr/>
          <p:nvPr/>
        </p:nvCxnSpPr>
        <p:spPr>
          <a:xfrm>
            <a:off x="4923839" y="23624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5325211" y="493646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立方体 34"/>
          <p:cNvSpPr/>
          <p:nvPr/>
        </p:nvSpPr>
        <p:spPr>
          <a:xfrm>
            <a:off x="5855735" y="478514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4" name="立方体 35"/>
          <p:cNvSpPr/>
          <p:nvPr/>
        </p:nvSpPr>
        <p:spPr>
          <a:xfrm>
            <a:off x="5855734" y="5903252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54852" y="145163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下箭头 46"/>
          <p:cNvSpPr/>
          <p:nvPr/>
        </p:nvSpPr>
        <p:spPr>
          <a:xfrm rot="632757">
            <a:off x="3978550" y="2988693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50524" y="21911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8" name="立方体 50"/>
          <p:cNvSpPr/>
          <p:nvPr/>
        </p:nvSpPr>
        <p:spPr>
          <a:xfrm>
            <a:off x="5773425" y="1820968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93053" y="279265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5357373" y="24233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6649" y="145163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73425" y="145163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3" name="立方体 55"/>
          <p:cNvSpPr/>
          <p:nvPr/>
        </p:nvSpPr>
        <p:spPr>
          <a:xfrm>
            <a:off x="6012351" y="3428528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5331623" y="60426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5734" y="4306405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55734" y="5431593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04874" y="385914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394716" y="335669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9" name="立方体 61"/>
          <p:cNvSpPr/>
          <p:nvPr/>
        </p:nvSpPr>
        <p:spPr>
          <a:xfrm>
            <a:off x="5519008" y="3294273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立方体 62"/>
          <p:cNvSpPr/>
          <p:nvPr/>
        </p:nvSpPr>
        <p:spPr>
          <a:xfrm>
            <a:off x="5519009" y="4390841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立方体 63"/>
          <p:cNvSpPr/>
          <p:nvPr/>
        </p:nvSpPr>
        <p:spPr>
          <a:xfrm>
            <a:off x="5519008" y="5508696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64"/>
          <p:cNvSpPr/>
          <p:nvPr/>
        </p:nvSpPr>
        <p:spPr>
          <a:xfrm>
            <a:off x="2243886" y="3930474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731910" y="40698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4" name="立方体 66"/>
          <p:cNvSpPr/>
          <p:nvPr/>
        </p:nvSpPr>
        <p:spPr>
          <a:xfrm>
            <a:off x="2254442" y="4755138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1748878" y="489450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36" name="直接连接符 68"/>
          <p:cNvCxnSpPr/>
          <p:nvPr/>
        </p:nvCxnSpPr>
        <p:spPr>
          <a:xfrm>
            <a:off x="2419286" y="3293162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57575" y="3341870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直接连接符 70"/>
          <p:cNvCxnSpPr/>
          <p:nvPr/>
        </p:nvCxnSpPr>
        <p:spPr>
          <a:xfrm>
            <a:off x="3869842" y="4690133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89249" y="4212442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13959" y="3642748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core tensor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15750" y="4987711"/>
            <a:ext cx="1521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projection</a:t>
            </a:r>
          </a:p>
          <a:p>
            <a:r>
              <a:rPr lang="en-US" altLang="zh-CN" sz="2400" dirty="0" smtClean="0">
                <a:cs typeface="Times New Roman" panose="02020603050405020304" pitchFamily="18" charset="0"/>
              </a:rPr>
              <a:t>matrix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2" name="右大括号 8"/>
          <p:cNvSpPr/>
          <p:nvPr/>
        </p:nvSpPr>
        <p:spPr>
          <a:xfrm>
            <a:off x="6674676" y="4663932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74"/>
          <p:cNvCxnSpPr>
            <a:endCxn id="40" idx="1"/>
          </p:cNvCxnSpPr>
          <p:nvPr/>
        </p:nvCxnSpPr>
        <p:spPr>
          <a:xfrm>
            <a:off x="6649702" y="3827414"/>
            <a:ext cx="264257" cy="46167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61602" y="341819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下箭头 76"/>
          <p:cNvSpPr/>
          <p:nvPr/>
        </p:nvSpPr>
        <p:spPr>
          <a:xfrm rot="18382211">
            <a:off x="4815740" y="2551563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755703" y="3078330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4349" y="2308733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50" name="立方体 82"/>
          <p:cNvSpPr/>
          <p:nvPr/>
        </p:nvSpPr>
        <p:spPr>
          <a:xfrm>
            <a:off x="2112557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51" name="立方体 83"/>
          <p:cNvSpPr/>
          <p:nvPr/>
        </p:nvSpPr>
        <p:spPr>
          <a:xfrm>
            <a:off x="3144599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2040822" y="619331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2721138" y="584131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87226" y="621477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5" name="立方体 91"/>
          <p:cNvSpPr/>
          <p:nvPr/>
        </p:nvSpPr>
        <p:spPr>
          <a:xfrm>
            <a:off x="1812985" y="5517827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肘形连接符 12"/>
          <p:cNvCxnSpPr>
            <a:stCxn id="55" idx="4"/>
          </p:cNvCxnSpPr>
          <p:nvPr/>
        </p:nvCxnSpPr>
        <p:spPr>
          <a:xfrm flipV="1">
            <a:off x="3891711" y="4690134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09677" y="6070415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1952" y="280988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16200000">
            <a:off x="1597416" y="57766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FEMA: Flexible Evolutionary Multi-faceted Analysis with Tensor Perturbation Theory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1" name="立方体 17"/>
          <p:cNvSpPr/>
          <p:nvPr/>
        </p:nvSpPr>
        <p:spPr>
          <a:xfrm>
            <a:off x="2156304" y="1772569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075932" y="274425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rot="16200000">
            <a:off x="1740252" y="23749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6" name="立方体 28"/>
          <p:cNvSpPr/>
          <p:nvPr/>
        </p:nvSpPr>
        <p:spPr>
          <a:xfrm>
            <a:off x="3794133" y="1742245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7" name="直接连接符 30"/>
          <p:cNvCxnSpPr/>
          <p:nvPr/>
        </p:nvCxnSpPr>
        <p:spPr>
          <a:xfrm>
            <a:off x="4667095" y="2283742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6200000">
            <a:off x="5068467" y="48577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9" name="立方体 34"/>
          <p:cNvSpPr/>
          <p:nvPr/>
        </p:nvSpPr>
        <p:spPr>
          <a:xfrm>
            <a:off x="5598991" y="4706421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70" name="立方体 35"/>
          <p:cNvSpPr/>
          <p:nvPr/>
        </p:nvSpPr>
        <p:spPr>
          <a:xfrm>
            <a:off x="5598990" y="5824529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71" name="TextBox 70"/>
          <p:cNvSpPr txBox="1"/>
          <p:nvPr/>
        </p:nvSpPr>
        <p:spPr>
          <a:xfrm>
            <a:off x="2398108" y="137291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2" name="下箭头 46"/>
          <p:cNvSpPr/>
          <p:nvPr/>
        </p:nvSpPr>
        <p:spPr>
          <a:xfrm rot="632757">
            <a:off x="3721806" y="2909970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293780" y="21124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4" name="立方体 50"/>
          <p:cNvSpPr/>
          <p:nvPr/>
        </p:nvSpPr>
        <p:spPr>
          <a:xfrm>
            <a:off x="5516681" y="1742245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36309" y="271393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5100629" y="23445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29905" y="137291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16681" y="137291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9" name="立方体 55"/>
          <p:cNvSpPr/>
          <p:nvPr/>
        </p:nvSpPr>
        <p:spPr>
          <a:xfrm>
            <a:off x="5755607" y="334980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 rot="16200000">
            <a:off x="5074879" y="596389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98990" y="4227682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98990" y="5352870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48130" y="378042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 rot="16200000">
            <a:off x="5137972" y="327797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5" name="立方体 61"/>
          <p:cNvSpPr/>
          <p:nvPr/>
        </p:nvSpPr>
        <p:spPr>
          <a:xfrm>
            <a:off x="5262264" y="3215550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立方体 62"/>
          <p:cNvSpPr/>
          <p:nvPr/>
        </p:nvSpPr>
        <p:spPr>
          <a:xfrm>
            <a:off x="5262265" y="4312118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立方体 63"/>
          <p:cNvSpPr/>
          <p:nvPr/>
        </p:nvSpPr>
        <p:spPr>
          <a:xfrm>
            <a:off x="5262264" y="5429973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64"/>
          <p:cNvSpPr/>
          <p:nvPr/>
        </p:nvSpPr>
        <p:spPr>
          <a:xfrm>
            <a:off x="1987142" y="3851751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89" name="TextBox 88"/>
          <p:cNvSpPr txBox="1"/>
          <p:nvPr/>
        </p:nvSpPr>
        <p:spPr>
          <a:xfrm rot="16200000">
            <a:off x="1475166" y="39911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0" name="立方体 66"/>
          <p:cNvSpPr/>
          <p:nvPr/>
        </p:nvSpPr>
        <p:spPr>
          <a:xfrm>
            <a:off x="1997698" y="4676415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1492134" y="48157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92" name="直接连接符 68"/>
          <p:cNvCxnSpPr/>
          <p:nvPr/>
        </p:nvCxnSpPr>
        <p:spPr>
          <a:xfrm>
            <a:off x="2162542" y="3214439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232019" y="32631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matricizing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4" name="直接连接符 70"/>
          <p:cNvCxnSpPr/>
          <p:nvPr/>
        </p:nvCxnSpPr>
        <p:spPr>
          <a:xfrm>
            <a:off x="3613098" y="4611410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56753" y="413371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657215" y="35640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core tensor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18597" y="51937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projection matrix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8" name="右大括号 8"/>
          <p:cNvSpPr/>
          <p:nvPr/>
        </p:nvSpPr>
        <p:spPr>
          <a:xfrm>
            <a:off x="6417932" y="4585209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74"/>
          <p:cNvCxnSpPr>
            <a:endCxn id="96" idx="1"/>
          </p:cNvCxnSpPr>
          <p:nvPr/>
        </p:nvCxnSpPr>
        <p:spPr>
          <a:xfrm>
            <a:off x="6392958" y="3748691"/>
            <a:ext cx="264257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004858" y="333946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1" name="下箭头 76"/>
          <p:cNvSpPr/>
          <p:nvPr/>
        </p:nvSpPr>
        <p:spPr>
          <a:xfrm rot="18382211">
            <a:off x="4558996" y="2472840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498959" y="2999607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77605" y="2230010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104" name="立方体 82"/>
          <p:cNvSpPr/>
          <p:nvPr/>
        </p:nvSpPr>
        <p:spPr>
          <a:xfrm>
            <a:off x="1855813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05" name="立方体 83"/>
          <p:cNvSpPr/>
          <p:nvPr/>
        </p:nvSpPr>
        <p:spPr>
          <a:xfrm>
            <a:off x="2887855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784078" y="611459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2464394" y="57625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830482" y="61360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9" name="立方体 91"/>
          <p:cNvSpPr/>
          <p:nvPr/>
        </p:nvSpPr>
        <p:spPr>
          <a:xfrm>
            <a:off x="1556241" y="5439104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肘形连接符 12"/>
          <p:cNvCxnSpPr>
            <a:stCxn id="109" idx="4"/>
          </p:cNvCxnSpPr>
          <p:nvPr/>
        </p:nvCxnSpPr>
        <p:spPr>
          <a:xfrm flipV="1">
            <a:off x="3634967" y="4611411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652933" y="59916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335208" y="2731165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1340672" y="56979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14" name="立方体 34"/>
          <p:cNvSpPr/>
          <p:nvPr/>
        </p:nvSpPr>
        <p:spPr>
          <a:xfrm>
            <a:off x="367931" y="1394355"/>
            <a:ext cx="8593890" cy="5157850"/>
          </a:xfrm>
          <a:prstGeom prst="cube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78" y="2308815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866464" y="3811048"/>
            <a:ext cx="759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anose="02020603050405020304" pitchFamily="18" charset="0"/>
              </a:rPr>
              <a:t>Tensor Perturbation Theory</a:t>
            </a:r>
            <a:endParaRPr lang="zh-CN" altLang="en-US" sz="4400" b="1" i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48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FEMA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2377784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48"/>
          <p:cNvSpPr/>
          <p:nvPr/>
        </p:nvSpPr>
        <p:spPr>
          <a:xfrm>
            <a:off x="1259630" y="3314600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9"/>
          <p:cNvSpPr/>
          <p:nvPr/>
        </p:nvSpPr>
        <p:spPr>
          <a:xfrm>
            <a:off x="1259630" y="4525946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3314600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4409750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91271" y="1700808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Bound Guarantee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656" y="1700807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Approximation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158" y="2811881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cs typeface="Times New Roman" panose="02020603050405020304" pitchFamily="18" charset="0"/>
              </a:rPr>
              <a:t>core tensor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7286" y="4014564"/>
            <a:ext cx="3100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cs typeface="Times New Roman" panose="02020603050405020304" pitchFamily="18" charset="0"/>
              </a:rPr>
              <a:t>projection matrix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7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+mn-lt"/>
              </a:rPr>
              <a:t>Performance: Predicting academic behaviors and mentioning behaviors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759299"/>
              </p:ext>
            </p:extLst>
          </p:nvPr>
        </p:nvGraphicFramePr>
        <p:xfrm>
          <a:off x="180206" y="2037337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Microsoft</a:t>
                      </a:r>
                      <a:r>
                        <a:rPr lang="en-US" altLang="zh-CN" b="0" baseline="0" dirty="0" smtClean="0"/>
                        <a:t> Academic Search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baseline="0" dirty="0" err="1" smtClean="0"/>
                        <a:t>Tencent</a:t>
                      </a:r>
                      <a:r>
                        <a:rPr lang="en-US" altLang="zh-CN" b="0" baseline="0" dirty="0" smtClean="0"/>
                        <a:t> Weibo mentions “@”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0.794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1.130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0.932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1.556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1.873</a:t>
                      </a:r>
                      <a:endParaRPr lang="zh-CN" altLang="en-US" dirty="0"/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 smtClean="0"/>
                        <a:t>Precision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vs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Recall</a:t>
                      </a:r>
                      <a:endParaRPr lang="zh-CN" altLang="en-US" sz="20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立方体 4"/>
          <p:cNvSpPr/>
          <p:nvPr/>
        </p:nvSpPr>
        <p:spPr>
          <a:xfrm>
            <a:off x="972294" y="289855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5" name="立方体 5"/>
          <p:cNvSpPr/>
          <p:nvPr/>
        </p:nvSpPr>
        <p:spPr>
          <a:xfrm>
            <a:off x="1533153" y="2954298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16" name="立方体 6"/>
          <p:cNvSpPr/>
          <p:nvPr/>
        </p:nvSpPr>
        <p:spPr>
          <a:xfrm>
            <a:off x="972293" y="352248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7" name="立方体 7"/>
          <p:cNvSpPr/>
          <p:nvPr/>
        </p:nvSpPr>
        <p:spPr>
          <a:xfrm>
            <a:off x="972294" y="4194699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438" y="4770763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45" y="4770763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444909" y="1686566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cs typeface="Times New Roman" panose="02020603050405020304" pitchFamily="18" charset="0"/>
              </a:rPr>
              <a:t>Paper: author-(affiliation)-keyword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9196" y="1686566"/>
            <a:ext cx="35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cs typeface="Times New Roman" panose="02020603050405020304" pitchFamily="18" charset="0"/>
              </a:rPr>
              <a:t>Tweet: who @-@ whom-(word)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7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Efficiency &amp; Small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64088" y="2363390"/>
            <a:ext cx="280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Evolutionary</a:t>
            </a:r>
            <a:r>
              <a:rPr lang="en-US" altLang="zh-CN" b="1" dirty="0" smtClean="0">
                <a:cs typeface="Times New Roman" panose="02020603050405020304" pitchFamily="18" charset="0"/>
              </a:rPr>
              <a:t> analysis</a:t>
            </a:r>
            <a:r>
              <a:rPr lang="en-US" altLang="zh-CN" b="1" dirty="0" smtClean="0">
                <a:cs typeface="Times New Roman" panose="02020603050405020304" pitchFamily="18" charset="0"/>
              </a:rPr>
              <a:t>: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Use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en-US" altLang="zh-CN" dirty="0" smtClean="0">
                <a:cs typeface="Times New Roman" panose="02020603050405020304" pitchFamily="18" charset="0"/>
              </a:rPr>
              <a:t>to</a:t>
            </a:r>
            <a:r>
              <a:rPr lang="en-US" altLang="zh-CN" dirty="0" smtClean="0">
                <a:cs typeface="Times New Roman" panose="02020603050405020304" pitchFamily="18" charset="0"/>
              </a:rPr>
              <a:t> update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and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4860032" y="2686556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64088" y="1717059"/>
            <a:ext cx="344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Re</a:t>
            </a:r>
            <a:r>
              <a:rPr lang="en-US" altLang="zh-CN" b="1" dirty="0" smtClean="0">
                <a:cs typeface="Times New Roman" panose="02020603050405020304" pitchFamily="18" charset="0"/>
              </a:rPr>
              <a:t>-decomposition:</a:t>
            </a: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Re-compute projection matrices</a:t>
            </a:r>
            <a:endParaRPr lang="en-US" altLang="zh-CN" dirty="0" smtClean="0">
              <a:cs typeface="Times New Roman" panose="02020603050405020304" pitchFamily="18" charset="0"/>
            </a:endParaRPr>
          </a:p>
        </p:txBody>
      </p:sp>
      <p:cxnSp>
        <p:nvCxnSpPr>
          <p:cNvPr id="11" name="直接连接符 12"/>
          <p:cNvCxnSpPr>
            <a:stCxn id="10" idx="1"/>
          </p:cNvCxnSpPr>
          <p:nvPr/>
        </p:nvCxnSpPr>
        <p:spPr>
          <a:xfrm flipH="1">
            <a:off x="4716016" y="2040225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88" y="4073486"/>
            <a:ext cx="280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Evolutionary</a:t>
            </a:r>
            <a:r>
              <a:rPr lang="en-US" altLang="zh-CN" b="1" dirty="0" smtClean="0">
                <a:cs typeface="Times New Roman" panose="02020603050405020304" pitchFamily="18" charset="0"/>
              </a:rPr>
              <a:t> analysis</a:t>
            </a:r>
            <a:r>
              <a:rPr lang="en-US" altLang="zh-CN" b="1" dirty="0" smtClean="0">
                <a:cs typeface="Times New Roman" panose="02020603050405020304" pitchFamily="18" charset="0"/>
              </a:rPr>
              <a:t>: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Use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en-US" altLang="zh-CN" dirty="0" smtClean="0">
                <a:cs typeface="Times New Roman" panose="02020603050405020304" pitchFamily="18" charset="0"/>
              </a:rPr>
              <a:t>to</a:t>
            </a:r>
            <a:r>
              <a:rPr lang="en-US" altLang="zh-CN" dirty="0" smtClean="0">
                <a:cs typeface="Times New Roman" panose="02020603050405020304" pitchFamily="18" charset="0"/>
              </a:rPr>
              <a:t> update </a:t>
            </a:r>
            <a:r>
              <a:rPr lang="en-US" altLang="zh-CN" dirty="0" err="1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and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直接连接符 17"/>
          <p:cNvCxnSpPr>
            <a:stCxn id="12" idx="1"/>
          </p:cNvCxnSpPr>
          <p:nvPr/>
        </p:nvCxnSpPr>
        <p:spPr>
          <a:xfrm flipH="1">
            <a:off x="4788024" y="4396652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4088" y="4707577"/>
            <a:ext cx="344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Re</a:t>
            </a:r>
            <a:r>
              <a:rPr lang="en-US" altLang="zh-CN" b="1" dirty="0" smtClean="0">
                <a:cs typeface="Times New Roman" panose="02020603050405020304" pitchFamily="18" charset="0"/>
              </a:rPr>
              <a:t>-decomposition: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Re</a:t>
            </a:r>
            <a:r>
              <a:rPr lang="en-US" altLang="zh-CN" dirty="0" smtClean="0">
                <a:cs typeface="Times New Roman" panose="02020603050405020304" pitchFamily="18" charset="0"/>
              </a:rPr>
              <a:t>-compute projection matrices</a:t>
            </a:r>
          </a:p>
        </p:txBody>
      </p:sp>
      <p:cxnSp>
        <p:nvCxnSpPr>
          <p:cNvPr id="15" name="直接连接符 19"/>
          <p:cNvCxnSpPr>
            <a:stCxn id="14" idx="1"/>
          </p:cNvCxnSpPr>
          <p:nvPr/>
        </p:nvCxnSpPr>
        <p:spPr>
          <a:xfrm flipH="1" flipV="1">
            <a:off x="4932040" y="4797154"/>
            <a:ext cx="432048" cy="233589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0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spatial temporal context-based behaviors: multi-faceted/dynamic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behavioral analysis method FEMA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prediction effects and efficiency on two real datasets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(Full. Acc. rate=14.6%.)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9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P3 &amp; C: Cross-domain Behavior Modeling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err="1" smtClean="0"/>
              <a:t>Tencent</a:t>
            </a:r>
            <a:r>
              <a:rPr lang="en-US" altLang="zh-CN" sz="3000" dirty="0" smtClean="0"/>
              <a:t> Weibo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Multi-domain social media: post, label, video…</a:t>
            </a: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b="1" dirty="0" smtClean="0"/>
              <a:t>C1</a:t>
            </a:r>
            <a:r>
              <a:rPr lang="zh-CN" altLang="en-US" sz="3000" b="1" dirty="0" smtClean="0"/>
              <a:t>：</a:t>
            </a:r>
            <a:r>
              <a:rPr lang="en-US" altLang="zh-CN" sz="3000" dirty="0" err="1">
                <a:solidFill>
                  <a:srgbClr val="FF0000"/>
                </a:solidFill>
              </a:rPr>
              <a:t>S</a:t>
            </a:r>
            <a:r>
              <a:rPr lang="en-US" altLang="zh-CN" sz="3000" dirty="0" err="1" smtClean="0">
                <a:solidFill>
                  <a:srgbClr val="FF0000"/>
                </a:solidFill>
              </a:rPr>
              <a:t>parsity</a:t>
            </a:r>
            <a:r>
              <a:rPr lang="en-US" altLang="zh-CN" sz="3000" dirty="0" smtClean="0">
                <a:solidFill>
                  <a:srgbClr val="FF0000"/>
                </a:solidFill>
              </a:rPr>
              <a:t> </a:t>
            </a:r>
            <a:r>
              <a:rPr lang="en-US" altLang="zh-CN" sz="3000" dirty="0" smtClean="0"/>
              <a:t>and </a:t>
            </a:r>
            <a:r>
              <a:rPr lang="en-US" altLang="zh-CN" sz="3000" dirty="0" smtClean="0">
                <a:solidFill>
                  <a:srgbClr val="FF0000"/>
                </a:solidFill>
              </a:rPr>
              <a:t>cold start </a:t>
            </a:r>
            <a:r>
              <a:rPr lang="en-US" altLang="zh-CN" sz="3000" dirty="0" smtClean="0"/>
              <a:t>in target domain</a:t>
            </a:r>
            <a:endParaRPr lang="en-US" altLang="zh-CN" sz="3000" dirty="0" smtClean="0">
              <a:solidFill>
                <a:srgbClr val="FF000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b="1" dirty="0" smtClean="0"/>
              <a:t>C2</a:t>
            </a:r>
            <a:r>
              <a:rPr lang="zh-CN" altLang="en-US" sz="3000" b="1" dirty="0" smtClean="0"/>
              <a:t>：</a:t>
            </a:r>
            <a:r>
              <a:rPr lang="en-US" altLang="zh-CN" sz="3000" dirty="0" smtClean="0">
                <a:solidFill>
                  <a:srgbClr val="FF0000"/>
                </a:solidFill>
              </a:rPr>
              <a:t>Heterogeneity </a:t>
            </a:r>
            <a:r>
              <a:rPr lang="en-US" altLang="zh-CN" sz="3000" dirty="0" smtClean="0"/>
              <a:t>in multiple domains</a:t>
            </a: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12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584659"/>
              </p:ext>
            </p:extLst>
          </p:nvPr>
        </p:nvGraphicFramePr>
        <p:xfrm>
          <a:off x="539552" y="2204864"/>
          <a:ext cx="8208912" cy="19812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052228"/>
                <a:gridCol w="2052228"/>
                <a:gridCol w="2052228"/>
                <a:gridCol w="2052228"/>
              </a:tblGrid>
              <a:tr h="17695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Domain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Size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Cross-domain</a:t>
                      </a:r>
                      <a:r>
                        <a:rPr lang="en-US" altLang="zh-CN" sz="2000" baseline="0" dirty="0" smtClean="0">
                          <a:latin typeface="+mn-lt"/>
                        </a:rPr>
                        <a:t> Link</a:t>
                      </a:r>
                      <a:r>
                        <a:rPr lang="zh-CN" altLang="en-US" sz="2000" dirty="0" smtClean="0">
                          <a:latin typeface="+mn-lt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</a:rPr>
                        <a:t>User-Item</a:t>
                      </a:r>
                      <a:r>
                        <a:rPr lang="zh-CN" altLang="en-US" sz="2000" dirty="0" smtClean="0">
                          <a:latin typeface="+mn-lt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7695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Adopt</a:t>
                      </a:r>
                      <a:r>
                        <a:rPr lang="zh-CN" altLang="en-US" sz="2000" dirty="0" smtClean="0">
                          <a:latin typeface="+mn-lt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+</a:t>
                      </a:r>
                      <a:r>
                        <a:rPr lang="zh-CN" altLang="en-US" sz="2000" dirty="0" smtClean="0">
                          <a:latin typeface="+mn-lt"/>
                          <a:cs typeface="Times New Roman" pitchFamily="18" charset="0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Refuse</a:t>
                      </a:r>
                      <a:r>
                        <a:rPr lang="zh-CN" altLang="en-US" sz="2000" dirty="0" smtClean="0">
                          <a:latin typeface="+mn-lt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</a:rPr>
                        <a:t>-</a:t>
                      </a:r>
                      <a:r>
                        <a:rPr lang="zh-CN" altLang="en-US" sz="2000" dirty="0" smtClean="0">
                          <a:latin typeface="+mn-lt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769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User</a:t>
                      </a:r>
                      <a:endParaRPr lang="en-US" altLang="zh-CN" sz="2000" b="1" u="none" dirty="0" smtClean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53.4K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 smtClean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 smtClean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Weibo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142K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1.47M (0.02%)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3.40M (0.04%)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u="none" dirty="0" smtClean="0">
                          <a:solidFill>
                            <a:schemeClr val="bg1"/>
                          </a:solidFill>
                          <a:latin typeface="+mn-lt"/>
                          <a:cs typeface="Times New Roman" pitchFamily="18" charset="0"/>
                        </a:rPr>
                        <a:t>Label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111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330K  (5.57%)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Background: Behavior-Oriented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Great marketing values!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0" y="3218099"/>
            <a:ext cx="2952328" cy="89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16" y="4590880"/>
            <a:ext cx="684064" cy="223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8" y="3106268"/>
            <a:ext cx="1514602" cy="10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55" y="4590880"/>
            <a:ext cx="2003110" cy="217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994" y="3106268"/>
            <a:ext cx="2713608" cy="899775"/>
          </a:xfrm>
          <a:prstGeom prst="rect">
            <a:avLst/>
          </a:prstGeom>
        </p:spPr>
      </p:pic>
      <p:pic>
        <p:nvPicPr>
          <p:cNvPr id="4102" name="Picture 6" descr="C:\Users\meng\Desktop\Twitter-Block-600x28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68" y="4806904"/>
            <a:ext cx="2541459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72604" y="2666059"/>
            <a:ext cx="315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Post, forward text/image</a:t>
            </a:r>
          </a:p>
        </p:txBody>
      </p:sp>
      <p:sp>
        <p:nvSpPr>
          <p:cNvPr id="13" name="矩形 12"/>
          <p:cNvSpPr/>
          <p:nvPr/>
        </p:nvSpPr>
        <p:spPr>
          <a:xfrm>
            <a:off x="499230" y="4190770"/>
            <a:ext cx="2449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News feed ranking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3178157" y="4184980"/>
            <a:ext cx="3063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Recommender systems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3244682" y="2659472"/>
            <a:ext cx="2930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Give ratings to movies</a:t>
            </a:r>
            <a:endParaRPr lang="zh-CN" altLang="en-US" sz="2000" b="1" dirty="0"/>
          </a:p>
        </p:txBody>
      </p:sp>
      <p:sp>
        <p:nvSpPr>
          <p:cNvPr id="16" name="矩形 15"/>
          <p:cNvSpPr/>
          <p:nvPr/>
        </p:nvSpPr>
        <p:spPr>
          <a:xfrm>
            <a:off x="6159473" y="2666059"/>
            <a:ext cx="3073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Zombie followers, fraud</a:t>
            </a:r>
            <a:endParaRPr lang="zh-CN" altLang="en-US" sz="2000" b="1" dirty="0"/>
          </a:p>
        </p:txBody>
      </p:sp>
      <p:sp>
        <p:nvSpPr>
          <p:cNvPr id="17" name="矩形 16"/>
          <p:cNvSpPr/>
          <p:nvPr/>
        </p:nvSpPr>
        <p:spPr>
          <a:xfrm>
            <a:off x="6244623" y="4184980"/>
            <a:ext cx="2760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Anti-spam, anti-fraud</a:t>
            </a:r>
            <a:endParaRPr lang="zh-CN" altLang="en-US" sz="20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237139" y="2502647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141217" y="2551316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6" descr="C:\Users\meng\Desktop\icon320x320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48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Users\meng\Desktop\Twitter_al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66" y="20843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3" descr="C:\Users\meng\Desktop\douba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07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9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Social Domain as Bridge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Reframe social media: Star-structured graph with social domain in the center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Transfer learning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Auxiliary domain </a:t>
            </a:r>
            <a:r>
              <a:rPr lang="en-US" altLang="zh-CN" sz="2400" dirty="0" smtClean="0">
                <a:sym typeface="Wingdings" panose="05000000000000000000" pitchFamily="2" charset="2"/>
              </a:rPr>
              <a:t> Social domain  Target domain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4408049" cy="305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73"/>
          <p:cNvSpPr/>
          <p:nvPr/>
        </p:nvSpPr>
        <p:spPr>
          <a:xfrm rot="19156481">
            <a:off x="3565423" y="5193673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73"/>
          <p:cNvSpPr/>
          <p:nvPr/>
        </p:nvSpPr>
        <p:spPr>
          <a:xfrm rot="8634736">
            <a:off x="5107477" y="4034707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73"/>
          <p:cNvSpPr/>
          <p:nvPr/>
        </p:nvSpPr>
        <p:spPr>
          <a:xfrm rot="13516178">
            <a:off x="5221607" y="5193674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73"/>
          <p:cNvSpPr/>
          <p:nvPr/>
        </p:nvSpPr>
        <p:spPr>
          <a:xfrm rot="13516178">
            <a:off x="3549077" y="4075651"/>
            <a:ext cx="978408" cy="348587"/>
          </a:xfrm>
          <a:prstGeom prst="rightArrow">
            <a:avLst/>
          </a:prstGeom>
          <a:solidFill>
            <a:srgbClr val="FF000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Hybrid Random Walk</a:t>
            </a:r>
            <a:r>
              <a:rPr lang="zh-CN" altLang="en-US" dirty="0"/>
              <a:t> </a:t>
            </a:r>
            <a:r>
              <a:rPr lang="en-US" altLang="zh-CN" dirty="0" smtClean="0"/>
              <a:t>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Update cross-domain link weights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Update within-domain link weights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17" y="2308880"/>
            <a:ext cx="3435550" cy="192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75" y="3335459"/>
            <a:ext cx="3928809" cy="50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76" y="2269775"/>
            <a:ext cx="3738834" cy="89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58982"/>
            <a:ext cx="5040560" cy="194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072498"/>
            <a:ext cx="3423616" cy="76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868140"/>
            <a:ext cx="3666729" cy="73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6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Hybrid Random Walk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On </a:t>
            </a:r>
            <a:r>
              <a:rPr lang="en-US" altLang="zh-CN" sz="2800" u="sng" dirty="0" smtClean="0"/>
              <a:t>high-order</a:t>
            </a:r>
            <a:r>
              <a:rPr lang="en-US" altLang="zh-CN" sz="2800" dirty="0" smtClean="0"/>
              <a:t> star-structured </a:t>
            </a:r>
            <a:r>
              <a:rPr lang="en-US" altLang="zh-CN" sz="2800" dirty="0"/>
              <a:t>graph</a:t>
            </a:r>
          </a:p>
          <a:p>
            <a:endParaRPr lang="zh-CN" altLang="en-US" sz="2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3" y="4431550"/>
            <a:ext cx="5579861" cy="217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35" y="2276872"/>
            <a:ext cx="270297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5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Performance: Predicting Cold-start Behaviors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Knowledge transfer from </a:t>
            </a:r>
            <a:r>
              <a:rPr lang="en-US" altLang="zh-CN" sz="2800" dirty="0"/>
              <a:t>a</a:t>
            </a:r>
            <a:r>
              <a:rPr lang="en-US" altLang="zh-CN" sz="2800" dirty="0" smtClean="0"/>
              <a:t>uxiliary domains improves cold-start users’ behavior prediction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Using aux. (label) data, saving &gt;60% tgt. (post) data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06" y="3363776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669650" y="3510277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35%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365394" y="4036325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35460" y="4390022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60%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492767" y="4805520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51408" y="3767939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0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29090" y="4449960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0401" y="4805520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18%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6" name="直接箭头连接符 15"/>
          <p:cNvCxnSpPr>
            <a:stCxn id="15" idx="3"/>
          </p:cNvCxnSpPr>
          <p:nvPr/>
        </p:nvCxnSpPr>
        <p:spPr>
          <a:xfrm>
            <a:off x="2763241" y="5221019"/>
            <a:ext cx="1378017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0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cross-domain behavior modeling problem: Using social domain as bridge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a novel Hybrid Random Walk method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in target domain and provided effective solutions to cold start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(Full paper</a:t>
            </a:r>
            <a:r>
              <a:rPr lang="zh-CN" altLang="zh-CN" sz="2400" dirty="0" smtClean="0"/>
              <a:t>.</a:t>
            </a:r>
            <a:r>
              <a:rPr lang="en-US" altLang="zh-CN" sz="2400" dirty="0" smtClean="0"/>
              <a:t>Acc. rate=13.8%.)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 TKDE 2015 (to appear. Regular.) 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Citation count</a:t>
            </a:r>
            <a:r>
              <a:rPr lang="en-US" altLang="zh-CN" sz="2400" dirty="0"/>
              <a:t>: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32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3059832" y="3553280"/>
            <a:ext cx="2664295" cy="1747927"/>
          </a:xfrm>
          <a:prstGeom prst="ellipse">
            <a:avLst/>
          </a:prstGeom>
          <a:solidFill>
            <a:srgbClr val="7030A0">
              <a:alpha val="1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P4: Cross-platform Behavior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2" descr="C:\Users\meng\Desktop\12118117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64" y="367896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meng\Desktop\Us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68" y="42278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meng\Desktop\121181175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80" y="43686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21" y="2541465"/>
            <a:ext cx="3798302" cy="83168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" y="2183556"/>
            <a:ext cx="2969316" cy="1189592"/>
          </a:xfrm>
          <a:prstGeom prst="rect">
            <a:avLst/>
          </a:prstGeom>
          <a:solidFill>
            <a:srgbClr val="7030A0"/>
          </a:solidFill>
          <a:ln w="25400">
            <a:solidFill>
              <a:srgbClr val="0070C0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59609" y="2726473"/>
            <a:ext cx="2511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Tweet &amp; </a:t>
            </a:r>
            <a:r>
              <a:rPr lang="en-US" altLang="zh-CN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etweet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13" y="1686969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label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2" descr="C:\Users\meng\Desktop\weib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564" y="2293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箭头连接符 17"/>
          <p:cNvCxnSpPr>
            <a:stCxn id="12" idx="2"/>
            <a:endCxn id="17" idx="1"/>
          </p:cNvCxnSpPr>
          <p:nvPr/>
        </p:nvCxnSpPr>
        <p:spPr>
          <a:xfrm>
            <a:off x="1583378" y="3373148"/>
            <a:ext cx="1866631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2"/>
            <a:endCxn id="17" idx="7"/>
          </p:cNvCxnSpPr>
          <p:nvPr/>
        </p:nvCxnSpPr>
        <p:spPr>
          <a:xfrm flipH="1">
            <a:off x="5333950" y="3373148"/>
            <a:ext cx="1123522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7" idx="6"/>
            <a:endCxn id="21" idx="1"/>
          </p:cNvCxnSpPr>
          <p:nvPr/>
        </p:nvCxnSpPr>
        <p:spPr>
          <a:xfrm flipV="1">
            <a:off x="5724127" y="4326273"/>
            <a:ext cx="450054" cy="100971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174181" y="4064663"/>
            <a:ext cx="2694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Video, Music …</a:t>
            </a:r>
            <a:endParaRPr lang="zh-CN" alt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966697"/>
            <a:ext cx="1800000" cy="1775343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142545" y="4438828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rating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50" y="5371417"/>
            <a:ext cx="3300164" cy="965902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755750" y="6343245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zh-CN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message, page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5" descr="C:\Users\meng\Desktop\faceboo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24" y="568442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3" descr="C:\Users\meng\Desktop\douba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02" y="56620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箭头连接符 27"/>
          <p:cNvCxnSpPr>
            <a:stCxn id="27" idx="0"/>
            <a:endCxn id="17" idx="3"/>
          </p:cNvCxnSpPr>
          <p:nvPr/>
        </p:nvCxnSpPr>
        <p:spPr>
          <a:xfrm flipV="1">
            <a:off x="2546202" y="5045229"/>
            <a:ext cx="903807" cy="616811"/>
          </a:xfrm>
          <a:prstGeom prst="straightConnector1">
            <a:avLst/>
          </a:prstGeom>
          <a:ln w="2540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1"/>
            <a:endCxn id="17" idx="5"/>
          </p:cNvCxnSpPr>
          <p:nvPr/>
        </p:nvCxnSpPr>
        <p:spPr>
          <a:xfrm flipH="1" flipV="1">
            <a:off x="5333950" y="5045229"/>
            <a:ext cx="421800" cy="809139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C:\Users\meng\Desktop\webwxgetmsgimg (1)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39" y="1430516"/>
            <a:ext cx="2880000" cy="5120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29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2"/>
          <p:cNvSpPr>
            <a:spLocks noGrp="1"/>
          </p:cNvSpPr>
          <p:nvPr>
            <p:ph sz="half" idx="2"/>
          </p:nvPr>
        </p:nvSpPr>
        <p:spPr>
          <a:xfrm>
            <a:off x="3898493" y="1673352"/>
            <a:ext cx="5138003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Goal: Solve </a:t>
            </a:r>
            <a:r>
              <a:rPr lang="en-US" altLang="zh-CN" dirty="0"/>
              <a:t>h</a:t>
            </a:r>
            <a:r>
              <a:rPr lang="en-US" altLang="zh-CN" sz="2800" dirty="0" smtClean="0"/>
              <a:t>igh </a:t>
            </a:r>
            <a:r>
              <a:rPr lang="en-US" altLang="zh-CN" sz="2800" dirty="0" err="1" smtClean="0"/>
              <a:t>sparsity</a:t>
            </a:r>
            <a:r>
              <a:rPr lang="en-US" altLang="zh-CN" sz="2800" dirty="0" smtClean="0"/>
              <a:t> problem in target platform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Solution: Using knowledge from auxiliary platform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Challenges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Heterogeneity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Non-uniform representation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 &amp; Idea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9" y="2920658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955059" y="6271404"/>
            <a:ext cx="2943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Auxiliary platform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直接连接符 18"/>
          <p:cNvCxnSpPr/>
          <p:nvPr/>
        </p:nvCxnSpPr>
        <p:spPr>
          <a:xfrm flipH="1" flipV="1">
            <a:off x="2190965" y="5741756"/>
            <a:ext cx="108012" cy="638406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 &amp; Idea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2578" y="1419736"/>
            <a:ext cx="2916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Constraints to user representations: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Similarity between overlapping users</a:t>
            </a:r>
          </a:p>
        </p:txBody>
      </p:sp>
      <p:sp>
        <p:nvSpPr>
          <p:cNvPr id="3" name="矩形 2"/>
          <p:cNvSpPr/>
          <p:nvPr/>
        </p:nvSpPr>
        <p:spPr>
          <a:xfrm>
            <a:off x="143256" y="5856942"/>
            <a:ext cx="1624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Overlaps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5" name="内容占位符 22"/>
          <p:cNvSpPr>
            <a:spLocks noGrp="1"/>
          </p:cNvSpPr>
          <p:nvPr>
            <p:ph sz="half" idx="2"/>
          </p:nvPr>
        </p:nvSpPr>
        <p:spPr>
          <a:xfrm>
            <a:off x="3898493" y="1673352"/>
            <a:ext cx="5138003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Goal: Solve </a:t>
            </a:r>
            <a:r>
              <a:rPr lang="en-US" altLang="zh-CN" dirty="0"/>
              <a:t>h</a:t>
            </a:r>
            <a:r>
              <a:rPr lang="en-US" altLang="zh-CN" dirty="0" smtClean="0"/>
              <a:t>igh </a:t>
            </a:r>
            <a:r>
              <a:rPr lang="en-US" altLang="zh-CN" dirty="0" err="1" smtClean="0"/>
              <a:t>sparsity</a:t>
            </a:r>
            <a:r>
              <a:rPr lang="en-US" altLang="zh-CN" dirty="0" smtClean="0"/>
              <a:t> problem in target platform</a:t>
            </a: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Solution: Using knowledge from auxiliary platform</a:t>
            </a: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Challenges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Heterogeneity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Non-uniform </a:t>
            </a:r>
            <a:r>
              <a:rPr lang="en-US" altLang="zh-CN" sz="2800" dirty="0" smtClean="0"/>
              <a:t>representation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Idea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Partially overlapping users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across platforms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9" y="2920658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955059" y="6271404"/>
            <a:ext cx="2943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Auxiliary platform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21" name="直接连接符 18"/>
          <p:cNvCxnSpPr/>
          <p:nvPr/>
        </p:nvCxnSpPr>
        <p:spPr>
          <a:xfrm flipH="1" flipV="1">
            <a:off x="2190965" y="5741756"/>
            <a:ext cx="108012" cy="638406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8"/>
          <p:cNvCxnSpPr/>
          <p:nvPr/>
        </p:nvCxnSpPr>
        <p:spPr>
          <a:xfrm>
            <a:off x="2843808" y="2989396"/>
            <a:ext cx="432048" cy="867366"/>
          </a:xfrm>
          <a:prstGeom prst="line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8"/>
          <p:cNvCxnSpPr/>
          <p:nvPr/>
        </p:nvCxnSpPr>
        <p:spPr>
          <a:xfrm flipV="1">
            <a:off x="633528" y="5440939"/>
            <a:ext cx="38100" cy="565641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XPTrans</a:t>
            </a:r>
            <a:r>
              <a:rPr lang="en-US" altLang="zh-CN" dirty="0" smtClean="0"/>
              <a:t>: Semi-supervised Transfer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Objective function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151" y="3255537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923928" y="2563162"/>
            <a:ext cx="22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Target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66146" y="2563162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Auxiliary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935550" y="3024827"/>
            <a:ext cx="270031" cy="23071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8144406" y="3024827"/>
            <a:ext cx="420350" cy="1052245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881008" y="6185281"/>
            <a:ext cx="2597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Supervised term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794446" y="2101497"/>
            <a:ext cx="2973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Unsupervised term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3984" y="5455681"/>
            <a:ext cx="20681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Overlapping</a:t>
            </a:r>
          </a:p>
          <a:p>
            <a:r>
              <a:rPr lang="en-US" altLang="zh-CN" sz="2400" dirty="0" smtClean="0">
                <a:solidFill>
                  <a:srgbClr val="7030A0"/>
                </a:solidFill>
              </a:rPr>
              <a:t>user similarity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49" y="5615269"/>
            <a:ext cx="3501454" cy="5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7628082" y="5229201"/>
            <a:ext cx="364067" cy="22648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512" y="1712247"/>
            <a:ext cx="4630164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Input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Tgt./Aux. platform </a:t>
            </a:r>
            <a:r>
              <a:rPr lang="en-US" altLang="zh-CN" sz="2000" i="1" u="sng" dirty="0" smtClean="0"/>
              <a:t>P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Q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Behavior data 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Observation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Overlapping indicator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(P,Q)</a:t>
            </a:r>
            <a:r>
              <a:rPr lang="en-US" altLang="zh-CN" sz="2000" dirty="0" smtClean="0"/>
              <a:t>,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Output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User latent representation 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Item latent representation 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(Q</a:t>
            </a:r>
            <a:r>
              <a:rPr lang="en-US" altLang="zh-CN" sz="2000" i="1" u="sng" baseline="30000" dirty="0"/>
              <a:t>)</a:t>
            </a:r>
            <a:r>
              <a:rPr lang="en-US" altLang="zh-CN" sz="2000" dirty="0"/>
              <a:t>;</a:t>
            </a:r>
            <a:endParaRPr lang="en-US" altLang="zh-CN" sz="20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Missing values in </a:t>
            </a:r>
            <a:r>
              <a:rPr lang="en-US" altLang="zh-CN" sz="2000" i="1" u="sng" dirty="0"/>
              <a:t>R</a:t>
            </a:r>
            <a:r>
              <a:rPr lang="en-US" altLang="zh-CN" sz="2000" i="1" u="sng" baseline="30000" dirty="0"/>
              <a:t>(P)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270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Behavior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Baselines</a:t>
            </a:r>
            <a:endParaRPr lang="en-US" altLang="zh-CN" sz="28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CMF: NOT using knowledge in auxiliary platform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CBT: NOT using overlapping user but sharing “Codebook” pattern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err="1" smtClean="0"/>
              <a:t>XPTrans</a:t>
            </a:r>
            <a:r>
              <a:rPr lang="en-US" altLang="zh-CN" dirty="0" smtClean="0"/>
              <a:t>-Align: Latent representation of overlaps as constraints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err="1" smtClean="0"/>
              <a:t>XPTrans</a:t>
            </a:r>
            <a:r>
              <a:rPr lang="en-US" altLang="zh-CN" b="1" dirty="0" smtClean="0"/>
              <a:t>: </a:t>
            </a:r>
            <a:r>
              <a:rPr lang="en-US" altLang="zh-CN" dirty="0" smtClean="0"/>
              <a:t>Overlapping users’ latent similarity as constraints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XPTrans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improves accuracy by 21%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9" y="4221088"/>
            <a:ext cx="8280920" cy="213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2"/>
          <p:cNvSpPr/>
          <p:nvPr/>
        </p:nvSpPr>
        <p:spPr>
          <a:xfrm>
            <a:off x="263848" y="5805264"/>
            <a:ext cx="8856984" cy="55109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11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Behavioral Analysis and Modeling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1</a:t>
            </a:r>
            <a:r>
              <a:rPr lang="en-US" altLang="zh-CN" sz="2800" b="1" baseline="30000" dirty="0" smtClean="0"/>
              <a:t>st</a:t>
            </a:r>
            <a:r>
              <a:rPr lang="en-US" altLang="zh-CN" sz="2800" b="1" dirty="0" smtClean="0"/>
              <a:t> step </a:t>
            </a:r>
            <a:r>
              <a:rPr lang="en-US" altLang="zh-CN" sz="2800" dirty="0" smtClean="0"/>
              <a:t>to implement a behavioral system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basis</a:t>
            </a:r>
            <a:r>
              <a:rPr lang="en-US" altLang="zh-CN" sz="2800" dirty="0" smtClean="0"/>
              <a:t> of social media services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key problem </a:t>
            </a:r>
            <a:r>
              <a:rPr lang="en-US" altLang="zh-CN" sz="2800" dirty="0" smtClean="0"/>
              <a:t>of social data processing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804523" y="3911918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Analysis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04522" y="4705260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Modeling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56656" y="5434681"/>
            <a:ext cx="3384375" cy="8919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Behavior-oriented algorithms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9" name="直接箭头连接符 8"/>
          <p:cNvCxnSpPr>
            <a:stCxn id="6" idx="2"/>
            <a:endCxn id="7" idx="0"/>
          </p:cNvCxnSpPr>
          <p:nvPr/>
        </p:nvCxnSpPr>
        <p:spPr>
          <a:xfrm flipH="1">
            <a:off x="6748845" y="4369118"/>
            <a:ext cx="1" cy="336142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 flipH="1">
            <a:off x="6748844" y="5162460"/>
            <a:ext cx="1" cy="272221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70298" y="3491192"/>
            <a:ext cx="3957097" cy="2952328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886" y="3225511"/>
            <a:ext cx="2357418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</a:rPr>
              <a:t>Service/System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62386" y="3707216"/>
            <a:ext cx="2432615" cy="159135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7560" y="4058964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user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87624" y="5779349"/>
            <a:ext cx="2088232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information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16" name="直接箭头连接符 15"/>
          <p:cNvCxnSpPr>
            <a:stCxn id="14" idx="2"/>
            <a:endCxn id="15" idx="0"/>
          </p:cNvCxnSpPr>
          <p:nvPr/>
        </p:nvCxnSpPr>
        <p:spPr>
          <a:xfrm flipH="1">
            <a:off x="2231740" y="4502893"/>
            <a:ext cx="3347" cy="1276456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16200000" flipH="1">
            <a:off x="2091481" y="4280929"/>
            <a:ext cx="443929" cy="12700"/>
          </a:xfrm>
          <a:prstGeom prst="curvedConnector5">
            <a:avLst>
              <a:gd name="adj1" fmla="val -51495"/>
              <a:gd name="adj2" fmla="val 8542591"/>
              <a:gd name="adj3" fmla="val 151495"/>
            </a:avLst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512" y="3491192"/>
            <a:ext cx="3279711" cy="2952327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8062" y="4826397"/>
            <a:ext cx="2248348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7030A0"/>
                </a:solidFill>
              </a:rPr>
              <a:t>s</a:t>
            </a:r>
            <a:r>
              <a:rPr lang="en-US" altLang="zh-CN" sz="2800" dirty="0" smtClean="0">
                <a:solidFill>
                  <a:srgbClr val="7030A0"/>
                </a:solidFill>
              </a:rPr>
              <a:t>ocial media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8903" y="3250016"/>
            <a:ext cx="853634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</a:rPr>
              <a:t>Data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3730944" y="4712774"/>
            <a:ext cx="720152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94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cross-platform behavior modeling: Using overlapping users as bridge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semi-supervised transfer learning method </a:t>
            </a:r>
            <a:r>
              <a:rPr lang="en-US" altLang="zh-CN" sz="2800" dirty="0" err="1" smtClean="0"/>
              <a:t>XPTrans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in target platform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Not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p</a:t>
            </a:r>
            <a:r>
              <a:rPr lang="en-US" altLang="zh-CN" sz="2800" dirty="0" smtClean="0"/>
              <a:t>ublished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yet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P5: Suspicious Zombie Followers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3093164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20" y="2691523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03" y="260900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4" y="307787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6" y="2361801"/>
            <a:ext cx="4191726" cy="1389888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15" y="3771643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8"/>
          <p:cNvCxnSpPr>
            <a:stCxn id="10" idx="3"/>
            <a:endCxn id="6" idx="1"/>
          </p:cNvCxnSpPr>
          <p:nvPr/>
        </p:nvCxnSpPr>
        <p:spPr>
          <a:xfrm flipV="1">
            <a:off x="5973213" y="3052711"/>
            <a:ext cx="1493507" cy="1078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/>
          <p:cNvCxnSpPr>
            <a:stCxn id="8" idx="3"/>
            <a:endCxn id="6" idx="1"/>
          </p:cNvCxnSpPr>
          <p:nvPr/>
        </p:nvCxnSpPr>
        <p:spPr>
          <a:xfrm flipV="1">
            <a:off x="6125912" y="3052711"/>
            <a:ext cx="1340808" cy="385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2"/>
          <p:cNvCxnSpPr>
            <a:stCxn id="7" idx="3"/>
            <a:endCxn id="6" idx="1"/>
          </p:cNvCxnSpPr>
          <p:nvPr/>
        </p:nvCxnSpPr>
        <p:spPr>
          <a:xfrm>
            <a:off x="6565001" y="2969000"/>
            <a:ext cx="901719" cy="8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5"/>
          <p:cNvCxnSpPr>
            <a:stCxn id="10" idx="3"/>
            <a:endCxn id="5" idx="1"/>
          </p:cNvCxnSpPr>
          <p:nvPr/>
        </p:nvCxnSpPr>
        <p:spPr>
          <a:xfrm flipV="1">
            <a:off x="5973213" y="3454352"/>
            <a:ext cx="2091174" cy="677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31"/>
          <p:cNvCxnSpPr>
            <a:stCxn id="7" idx="3"/>
            <a:endCxn id="5" idx="1"/>
          </p:cNvCxnSpPr>
          <p:nvPr/>
        </p:nvCxnSpPr>
        <p:spPr>
          <a:xfrm>
            <a:off x="6565001" y="2969000"/>
            <a:ext cx="1499386" cy="485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4"/>
          <p:cNvCxnSpPr>
            <a:stCxn id="8" idx="3"/>
            <a:endCxn id="5" idx="1"/>
          </p:cNvCxnSpPr>
          <p:nvPr/>
        </p:nvCxnSpPr>
        <p:spPr>
          <a:xfrm>
            <a:off x="6125912" y="3437870"/>
            <a:ext cx="1938475" cy="16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1"/>
          <p:cNvCxnSpPr>
            <a:stCxn id="27" idx="3"/>
            <a:endCxn id="29" idx="1"/>
          </p:cNvCxnSpPr>
          <p:nvPr/>
        </p:nvCxnSpPr>
        <p:spPr>
          <a:xfrm>
            <a:off x="6423213" y="5313132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5"/>
          <p:cNvCxnSpPr>
            <a:stCxn id="30" idx="0"/>
            <a:endCxn id="28" idx="1"/>
          </p:cNvCxnSpPr>
          <p:nvPr/>
        </p:nvCxnSpPr>
        <p:spPr>
          <a:xfrm flipV="1">
            <a:off x="6564441" y="4808934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8"/>
          <p:cNvCxnSpPr>
            <a:stCxn id="30" idx="0"/>
            <a:endCxn id="27" idx="3"/>
          </p:cNvCxnSpPr>
          <p:nvPr/>
        </p:nvCxnSpPr>
        <p:spPr>
          <a:xfrm flipH="1" flipV="1">
            <a:off x="6423213" y="5313132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85"/>
          <p:cNvCxnSpPr>
            <a:stCxn id="28" idx="1"/>
            <a:endCxn id="27" idx="3"/>
          </p:cNvCxnSpPr>
          <p:nvPr/>
        </p:nvCxnSpPr>
        <p:spPr>
          <a:xfrm flipH="1">
            <a:off x="6423213" y="4808934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88"/>
          <p:cNvCxnSpPr>
            <a:stCxn id="28" idx="1"/>
            <a:endCxn id="29" idx="1"/>
          </p:cNvCxnSpPr>
          <p:nvPr/>
        </p:nvCxnSpPr>
        <p:spPr>
          <a:xfrm flipH="1">
            <a:off x="7392436" y="4808934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60"/>
          <p:cNvSpPr/>
          <p:nvPr/>
        </p:nvSpPr>
        <p:spPr>
          <a:xfrm>
            <a:off x="2943277" y="2014848"/>
            <a:ext cx="1857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[www.buyfollowz.org]</a:t>
            </a:r>
          </a:p>
        </p:txBody>
      </p:sp>
      <p:sp>
        <p:nvSpPr>
          <p:cNvPr id="23" name="Rectangle 162"/>
          <p:cNvSpPr/>
          <p:nvPr/>
        </p:nvSpPr>
        <p:spPr>
          <a:xfrm>
            <a:off x="3074466" y="4308203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[buymorelikes.com]</a:t>
            </a:r>
          </a:p>
        </p:txBody>
      </p:sp>
      <p:pic>
        <p:nvPicPr>
          <p:cNvPr id="24" name="Picture 1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4" y="4657442"/>
            <a:ext cx="4187952" cy="1535148"/>
          </a:xfrm>
          <a:prstGeom prst="rect">
            <a:avLst/>
          </a:prstGeom>
        </p:spPr>
      </p:pic>
      <p:pic>
        <p:nvPicPr>
          <p:cNvPr id="25" name="Picture 2" descr="Twitter bird logo 2012.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5" y="1641801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acebook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4" y="3895980"/>
            <a:ext cx="19084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8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4358934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42762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7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68"/>
          <p:cNvCxnSpPr>
            <a:stCxn id="27" idx="3"/>
            <a:endCxn id="5" idx="1"/>
          </p:cNvCxnSpPr>
          <p:nvPr/>
        </p:nvCxnSpPr>
        <p:spPr>
          <a:xfrm flipV="1">
            <a:off x="6423213" y="3454352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78"/>
          <p:cNvCxnSpPr>
            <a:stCxn id="29" idx="1"/>
            <a:endCxn id="30" idx="0"/>
          </p:cNvCxnSpPr>
          <p:nvPr/>
        </p:nvCxnSpPr>
        <p:spPr>
          <a:xfrm flipH="1" flipV="1">
            <a:off x="6564441" y="5763132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8"/>
          <p:cNvCxnSpPr>
            <a:stCxn id="28" idx="1"/>
            <a:endCxn id="5" idx="1"/>
          </p:cNvCxnSpPr>
          <p:nvPr/>
        </p:nvCxnSpPr>
        <p:spPr>
          <a:xfrm flipV="1">
            <a:off x="7706981" y="3454352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5586577" y="4261842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194"/>
          <p:cNvSpPr/>
          <p:nvPr/>
        </p:nvSpPr>
        <p:spPr>
          <a:xfrm>
            <a:off x="5191120" y="2522738"/>
            <a:ext cx="3736894" cy="1948642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C1: Small Out-degree, Big Spikes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000"/>
            <a:ext cx="4680000" cy="4680000"/>
          </a:xfrm>
          <a:prstGeom prst="rect">
            <a:avLst/>
          </a:prstGeom>
        </p:spPr>
      </p:pic>
      <p:cxnSp>
        <p:nvCxnSpPr>
          <p:cNvPr id="14" name="Straight Connector 10"/>
          <p:cNvCxnSpPr/>
          <p:nvPr/>
        </p:nvCxnSpPr>
        <p:spPr>
          <a:xfrm>
            <a:off x="2375602" y="3280326"/>
            <a:ext cx="90025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/>
          <p:nvPr/>
        </p:nvCxnSpPr>
        <p:spPr>
          <a:xfrm>
            <a:off x="2375602" y="2704181"/>
            <a:ext cx="900254" cy="638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/>
          <p:nvPr/>
        </p:nvCxnSpPr>
        <p:spPr>
          <a:xfrm>
            <a:off x="2944393" y="2710568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4"/>
          <p:cNvSpPr/>
          <p:nvPr/>
        </p:nvSpPr>
        <p:spPr>
          <a:xfrm>
            <a:off x="3185248" y="294744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8" name="Rectangle 15"/>
          <p:cNvSpPr/>
          <p:nvPr/>
        </p:nvSpPr>
        <p:spPr>
          <a:xfrm>
            <a:off x="3166916" y="241818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6"/>
          <p:cNvCxnSpPr/>
          <p:nvPr/>
        </p:nvCxnSpPr>
        <p:spPr>
          <a:xfrm flipH="1">
            <a:off x="2363854" y="3385402"/>
            <a:ext cx="11748" cy="255922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7"/>
          <p:cNvSpPr/>
          <p:nvPr/>
        </p:nvSpPr>
        <p:spPr>
          <a:xfrm>
            <a:off x="2363854" y="5358906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3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1" y="1526337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1511078" y="1476895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25" name="Rectangle 15"/>
          <p:cNvSpPr/>
          <p:nvPr/>
        </p:nvSpPr>
        <p:spPr>
          <a:xfrm>
            <a:off x="3048365" y="1569227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2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2178000"/>
            <a:ext cx="4680000" cy="4680000"/>
          </a:xfrm>
          <a:prstGeom prst="rect">
            <a:avLst/>
          </a:prstGeom>
        </p:spPr>
      </p:pic>
      <p:cxnSp>
        <p:nvCxnSpPr>
          <p:cNvPr id="27" name="Straight Connector 5"/>
          <p:cNvCxnSpPr/>
          <p:nvPr/>
        </p:nvCxnSpPr>
        <p:spPr>
          <a:xfrm>
            <a:off x="7795713" y="3440325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"/>
          <p:cNvCxnSpPr/>
          <p:nvPr/>
        </p:nvCxnSpPr>
        <p:spPr>
          <a:xfrm>
            <a:off x="7753840" y="3020108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"/>
          <p:cNvCxnSpPr/>
          <p:nvPr/>
        </p:nvCxnSpPr>
        <p:spPr>
          <a:xfrm>
            <a:off x="8377601" y="2990765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8"/>
          <p:cNvSpPr/>
          <p:nvPr/>
        </p:nvSpPr>
        <p:spPr>
          <a:xfrm>
            <a:off x="7843935" y="347368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0.44M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1" name="Rectangle 9"/>
          <p:cNvSpPr/>
          <p:nvPr/>
        </p:nvSpPr>
        <p:spPr>
          <a:xfrm>
            <a:off x="7821202" y="240599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1.91M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32" name="Straight Connector 10"/>
          <p:cNvCxnSpPr/>
          <p:nvPr/>
        </p:nvCxnSpPr>
        <p:spPr>
          <a:xfrm>
            <a:off x="7732233" y="3463350"/>
            <a:ext cx="0" cy="24812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1"/>
          <p:cNvSpPr/>
          <p:nvPr/>
        </p:nvSpPr>
        <p:spPr>
          <a:xfrm>
            <a:off x="7732233" y="5359847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96136" y="1476895"/>
            <a:ext cx="14102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2011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5" name="Rectangle 15"/>
          <p:cNvSpPr/>
          <p:nvPr/>
        </p:nvSpPr>
        <p:spPr>
          <a:xfrm>
            <a:off x="7139058" y="1569226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117M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36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37" y="150161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C2: Limitations of Existing Methods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09457"/>
              </p:ext>
            </p:extLst>
          </p:nvPr>
        </p:nvGraphicFramePr>
        <p:xfrm>
          <a:off x="598526" y="3692316"/>
          <a:ext cx="849694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146"/>
                <a:gridCol w="1656184"/>
                <a:gridCol w="1512168"/>
                <a:gridCol w="1224136"/>
                <a:gridCol w="1368152"/>
                <a:gridCol w="17151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Label</a:t>
                      </a:r>
                    </a:p>
                    <a:p>
                      <a:r>
                        <a:rPr lang="en-US" altLang="zh-CN" sz="2000" dirty="0" smtClean="0"/>
                        <a:t>(+1,-1)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</a:t>
                      </a:r>
                      <a:r>
                        <a:rPr lang="en-US" altLang="zh-CN" sz="2000" dirty="0" err="1" smtClean="0"/>
                        <a:t>followee</a:t>
                      </a:r>
                      <a:r>
                        <a:rPr lang="en-US" altLang="zh-CN" sz="2000" baseline="0" dirty="0" smtClean="0"/>
                        <a:t> (out-degree)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#follower</a:t>
                      </a:r>
                      <a:r>
                        <a:rPr lang="en-US" altLang="zh-CN" sz="2000" baseline="0" dirty="0" smtClean="0"/>
                        <a:t> (in</a:t>
                      </a:r>
                      <a:r>
                        <a:rPr lang="en-US" altLang="zh-CN" sz="2000" dirty="0" smtClean="0"/>
                        <a:t>-degree)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#post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</a:t>
                      </a:r>
                      <a:r>
                        <a:rPr lang="en-US" altLang="zh-CN" sz="2000" dirty="0" err="1" smtClean="0"/>
                        <a:t>url</a:t>
                      </a:r>
                      <a:r>
                        <a:rPr lang="en-US" altLang="zh-CN" sz="2000" dirty="0" smtClean="0"/>
                        <a:t> in post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#hashtag in post</a:t>
                      </a:r>
                      <a:endParaRPr lang="zh-CN" altLang="en-US" sz="2000" dirty="0" smtClean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7"/>
          <p:cNvCxnSpPr/>
          <p:nvPr/>
        </p:nvCxnSpPr>
        <p:spPr>
          <a:xfrm>
            <a:off x="1356887" y="4412394"/>
            <a:ext cx="0" cy="504056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流程图: 磁盘 11"/>
          <p:cNvSpPr/>
          <p:nvPr/>
        </p:nvSpPr>
        <p:spPr>
          <a:xfrm>
            <a:off x="462861" y="4988459"/>
            <a:ext cx="1788051" cy="1135167"/>
          </a:xfrm>
          <a:prstGeom prst="flowChartMagneticDis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Classifier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左大括号 12"/>
          <p:cNvSpPr/>
          <p:nvPr/>
        </p:nvSpPr>
        <p:spPr>
          <a:xfrm rot="16200000">
            <a:off x="6773211" y="3016621"/>
            <a:ext cx="252028" cy="30963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3"/>
          <p:cNvSpPr/>
          <p:nvPr/>
        </p:nvSpPr>
        <p:spPr>
          <a:xfrm>
            <a:off x="3193160" y="5445224"/>
            <a:ext cx="53751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Limitation: Poor contents</a:t>
            </a:r>
          </a:p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for unnecessary appearance</a:t>
            </a:r>
          </a:p>
        </p:txBody>
      </p:sp>
      <p:sp>
        <p:nvSpPr>
          <p:cNvPr id="3" name="矩形 2"/>
          <p:cNvSpPr/>
          <p:nvPr/>
        </p:nvSpPr>
        <p:spPr>
          <a:xfrm>
            <a:off x="5463577" y="4740599"/>
            <a:ext cx="2871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/>
              <a:t>Content-based</a:t>
            </a:r>
            <a:endParaRPr lang="en-US" altLang="zh-CN" sz="32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2716555"/>
            <a:ext cx="6336562" cy="7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1852695"/>
            <a:ext cx="3609962" cy="85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11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2727302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18" y="2156876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57" y="19517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16" y="261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Behavior Pattern is the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49" y="333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8" idx="3"/>
            <a:endCxn id="110" idx="1"/>
          </p:cNvCxnSpPr>
          <p:nvPr/>
        </p:nvCxnSpPr>
        <p:spPr>
          <a:xfrm flipV="1">
            <a:off x="6054747" y="2518064"/>
            <a:ext cx="1518271" cy="118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10" idx="1"/>
          </p:cNvCxnSpPr>
          <p:nvPr/>
        </p:nvCxnSpPr>
        <p:spPr>
          <a:xfrm flipV="1">
            <a:off x="6389714" y="2518064"/>
            <a:ext cx="1183304" cy="46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2"/>
            <a:endCxn id="110" idx="1"/>
          </p:cNvCxnSpPr>
          <p:nvPr/>
        </p:nvCxnSpPr>
        <p:spPr>
          <a:xfrm flipV="1">
            <a:off x="6585406" y="2518064"/>
            <a:ext cx="987612" cy="153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09" idx="1"/>
          </p:cNvCxnSpPr>
          <p:nvPr/>
        </p:nvCxnSpPr>
        <p:spPr>
          <a:xfrm flipV="1">
            <a:off x="6054747" y="3088490"/>
            <a:ext cx="2009640" cy="61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  <a:endCxn id="109" idx="1"/>
          </p:cNvCxnSpPr>
          <p:nvPr/>
        </p:nvCxnSpPr>
        <p:spPr>
          <a:xfrm>
            <a:off x="6585406" y="2671751"/>
            <a:ext cx="1478981" cy="416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109" idx="1"/>
          </p:cNvCxnSpPr>
          <p:nvPr/>
        </p:nvCxnSpPr>
        <p:spPr>
          <a:xfrm>
            <a:off x="6389714" y="2979251"/>
            <a:ext cx="1674673" cy="109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032" idx="3"/>
            <a:endCxn id="1036" idx="1"/>
          </p:cNvCxnSpPr>
          <p:nvPr/>
        </p:nvCxnSpPr>
        <p:spPr>
          <a:xfrm>
            <a:off x="6423213" y="4947270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038" idx="0"/>
            <a:endCxn id="1034" idx="1"/>
          </p:cNvCxnSpPr>
          <p:nvPr/>
        </p:nvCxnSpPr>
        <p:spPr>
          <a:xfrm flipV="1">
            <a:off x="6564441" y="4443072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38" idx="0"/>
            <a:endCxn id="1032" idx="3"/>
          </p:cNvCxnSpPr>
          <p:nvPr/>
        </p:nvCxnSpPr>
        <p:spPr>
          <a:xfrm flipH="1" flipV="1">
            <a:off x="6423213" y="4947270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034" idx="1"/>
            <a:endCxn id="1032" idx="3"/>
          </p:cNvCxnSpPr>
          <p:nvPr/>
        </p:nvCxnSpPr>
        <p:spPr>
          <a:xfrm flipH="1">
            <a:off x="6423213" y="4443072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034" idx="1"/>
            <a:endCxn id="1036" idx="1"/>
          </p:cNvCxnSpPr>
          <p:nvPr/>
        </p:nvCxnSpPr>
        <p:spPr>
          <a:xfrm flipH="1">
            <a:off x="7392436" y="4443072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4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3993072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06176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3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68"/>
          <p:cNvCxnSpPr>
            <a:stCxn id="1032" idx="3"/>
            <a:endCxn id="109" idx="1"/>
          </p:cNvCxnSpPr>
          <p:nvPr/>
        </p:nvCxnSpPr>
        <p:spPr>
          <a:xfrm flipV="1">
            <a:off x="6423213" y="3088490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78"/>
          <p:cNvCxnSpPr>
            <a:stCxn id="1036" idx="1"/>
            <a:endCxn id="1038" idx="0"/>
          </p:cNvCxnSpPr>
          <p:nvPr/>
        </p:nvCxnSpPr>
        <p:spPr>
          <a:xfrm flipH="1" flipV="1">
            <a:off x="6564441" y="5397270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8"/>
          <p:cNvCxnSpPr>
            <a:stCxn id="1034" idx="1"/>
            <a:endCxn id="109" idx="1"/>
          </p:cNvCxnSpPr>
          <p:nvPr/>
        </p:nvCxnSpPr>
        <p:spPr>
          <a:xfrm flipV="1">
            <a:off x="7706981" y="3088490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Freeform 194"/>
          <p:cNvSpPr/>
          <p:nvPr/>
        </p:nvSpPr>
        <p:spPr>
          <a:xfrm>
            <a:off x="5191120" y="1841259"/>
            <a:ext cx="3736894" cy="2264259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任意多边形 66"/>
          <p:cNvSpPr/>
          <p:nvPr/>
        </p:nvSpPr>
        <p:spPr>
          <a:xfrm>
            <a:off x="5586577" y="3895980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611560" y="1628800"/>
            <a:ext cx="4114800" cy="914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Monetary Incentive</a:t>
            </a:r>
            <a:endParaRPr lang="en-US" altLang="zh-CN" sz="3200" dirty="0"/>
          </a:p>
        </p:txBody>
      </p:sp>
      <p:sp>
        <p:nvSpPr>
          <p:cNvPr id="39" name="Rectangle 38"/>
          <p:cNvSpPr/>
          <p:nvPr/>
        </p:nvSpPr>
        <p:spPr>
          <a:xfrm>
            <a:off x="395536" y="3284984"/>
            <a:ext cx="2160240" cy="3200400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Content</a:t>
            </a:r>
          </a:p>
          <a:p>
            <a:pPr algn="ctr"/>
            <a:endParaRPr lang="en-US" altLang="zh-CN" sz="3200" dirty="0"/>
          </a:p>
          <a:p>
            <a:r>
              <a:rPr lang="en-US" altLang="zh-CN" sz="2800" dirty="0" smtClean="0">
                <a:solidFill>
                  <a:srgbClr val="0000FF"/>
                </a:solidFill>
              </a:rPr>
              <a:t>May</a:t>
            </a:r>
            <a:r>
              <a:rPr lang="en-US" altLang="zh-CN" sz="2800" dirty="0" smtClean="0"/>
              <a:t> show suspicious </a:t>
            </a:r>
            <a:r>
              <a:rPr lang="en-US" altLang="zh-CN" sz="2800" dirty="0" smtClean="0">
                <a:solidFill>
                  <a:srgbClr val="0000FF"/>
                </a:solidFill>
              </a:rPr>
              <a:t>appearance</a:t>
            </a:r>
          </a:p>
          <a:p>
            <a:endParaRPr lang="en-US" altLang="zh-CN" sz="2800" dirty="0" smtClean="0">
              <a:solidFill>
                <a:srgbClr val="0000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915816" y="3284984"/>
            <a:ext cx="2011680" cy="3200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Behavior</a:t>
            </a:r>
          </a:p>
          <a:p>
            <a:pPr algn="ctr"/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Have to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behave</a:t>
            </a:r>
            <a:r>
              <a:rPr lang="en-US" altLang="zh-CN" sz="2800" dirty="0" smtClean="0"/>
              <a:t> suspicious</a:t>
            </a:r>
          </a:p>
          <a:p>
            <a:endParaRPr lang="en-US" altLang="zh-CN" sz="2800" dirty="0" smtClean="0"/>
          </a:p>
        </p:txBody>
      </p:sp>
      <p:cxnSp>
        <p:nvCxnSpPr>
          <p:cNvPr id="43" name="Elbow Connector 42"/>
          <p:cNvCxnSpPr>
            <a:stCxn id="11" idx="2"/>
            <a:endCxn id="39" idx="0"/>
          </p:cNvCxnSpPr>
          <p:nvPr/>
        </p:nvCxnSpPr>
        <p:spPr>
          <a:xfrm rot="5400000">
            <a:off x="1701416" y="2317440"/>
            <a:ext cx="741784" cy="1193304"/>
          </a:xfrm>
          <a:prstGeom prst="bentConnector3">
            <a:avLst>
              <a:gd name="adj1" fmla="val 50000"/>
            </a:avLst>
          </a:prstGeom>
          <a:ln w="25400">
            <a:solidFill>
              <a:srgbClr val="0000FF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40" idx="0"/>
          </p:cNvCxnSpPr>
          <p:nvPr/>
        </p:nvCxnSpPr>
        <p:spPr>
          <a:xfrm rot="16200000" flipH="1">
            <a:off x="2924416" y="2287744"/>
            <a:ext cx="741784" cy="1252696"/>
          </a:xfrm>
          <a:prstGeom prst="bentConnector3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11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86031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Behavior Pattern:</a:t>
            </a:r>
            <a:br>
              <a:rPr lang="en-US" altLang="zh-CN" dirty="0" smtClean="0"/>
            </a:br>
            <a:r>
              <a:rPr lang="en-US" altLang="zh-CN" dirty="0" smtClean="0"/>
              <a:t>Whom do Zombie Followers Connect to?</a:t>
            </a:r>
            <a:endParaRPr lang="zh-CN" altLang="en-US" dirty="0"/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600" dirty="0" smtClean="0"/>
              <a:t>Synchronized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600" dirty="0" smtClean="0"/>
              <a:t>Abnormal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05" y="1703351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46" y="2968856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70" y="3753791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60" y="4962449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2"/>
          <p:cNvSpPr/>
          <p:nvPr/>
        </p:nvSpPr>
        <p:spPr>
          <a:xfrm>
            <a:off x="6802760" y="3666286"/>
            <a:ext cx="432048" cy="8629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/>
          <p:cNvSpPr/>
          <p:nvPr/>
        </p:nvSpPr>
        <p:spPr>
          <a:xfrm rot="679086">
            <a:off x="7108296" y="2340956"/>
            <a:ext cx="396976" cy="35072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9"/>
          <p:cNvCxnSpPr>
            <a:stCxn id="15" idx="3"/>
            <a:endCxn id="12" idx="1"/>
          </p:cNvCxnSpPr>
          <p:nvPr/>
        </p:nvCxnSpPr>
        <p:spPr>
          <a:xfrm flipV="1">
            <a:off x="6143786" y="4097740"/>
            <a:ext cx="658974" cy="491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9"/>
          <p:cNvCxnSpPr>
            <a:stCxn id="8" idx="3"/>
          </p:cNvCxnSpPr>
          <p:nvPr/>
        </p:nvCxnSpPr>
        <p:spPr>
          <a:xfrm>
            <a:off x="6447188" y="2336104"/>
            <a:ext cx="787620" cy="3301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90519" y="3690464"/>
            <a:ext cx="1253267" cy="1797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89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Synchronicity &amp; Normality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Synchronicity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5" descr="C:\Users\meng\Desktop\mysyn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7" y="2076000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eng\Desktop\g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87" y="2996952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ng\Desktop\f_weibojan_HDi_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3" y="3027164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8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606" y="2972544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71" y="3043806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Synchronicity &amp; Normality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1" name="Picture 6" descr="C:\Users\meng\Desktop\mynormal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060848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等腰三角形 16"/>
          <p:cNvSpPr/>
          <p:nvPr/>
        </p:nvSpPr>
        <p:spPr>
          <a:xfrm>
            <a:off x="7092280" y="5517232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59832" y="4556520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5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Theorem: Given Normality, We have Parabolic Lower Bound of Synchronicity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cs typeface="Times New Roman" panose="02020603050405020304" pitchFamily="18" charset="0"/>
              </a:rPr>
              <a:t>For any distribution, “Synchronicity-Normality” plot has a parabolic lower limit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57" y="2500752"/>
            <a:ext cx="4824536" cy="41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75498" y="3023899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</a:rPr>
              <a:t>Synchronicity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cxnSp>
        <p:nvCxnSpPr>
          <p:cNvPr id="9" name="Elbow Connector 8"/>
          <p:cNvCxnSpPr>
            <a:stCxn id="8" idx="3"/>
          </p:cNvCxnSpPr>
          <p:nvPr/>
        </p:nvCxnSpPr>
        <p:spPr>
          <a:xfrm flipV="1">
            <a:off x="4098332" y="2837113"/>
            <a:ext cx="112507" cy="4791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7162" y="3023899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</a:rPr>
              <a:t>Normality</a:t>
            </a:r>
          </a:p>
        </p:txBody>
      </p:sp>
      <p:cxnSp>
        <p:nvCxnSpPr>
          <p:cNvPr id="11" name="Elbow Connector 10"/>
          <p:cNvCxnSpPr>
            <a:stCxn id="10" idx="1"/>
          </p:cNvCxnSpPr>
          <p:nvPr/>
        </p:nvCxnSpPr>
        <p:spPr>
          <a:xfrm rot="10800000">
            <a:off x="5594670" y="2812309"/>
            <a:ext cx="422492" cy="5039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meng\Desktop\cellvnorcohD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42" y="3618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 23"/>
          <p:cNvSpPr/>
          <p:nvPr/>
        </p:nvSpPr>
        <p:spPr>
          <a:xfrm>
            <a:off x="2464826" y="5147658"/>
            <a:ext cx="1336431" cy="1045424"/>
          </a:xfrm>
          <a:custGeom>
            <a:avLst/>
            <a:gdLst>
              <a:gd name="connsiteX0" fmla="*/ 0 w 1336431"/>
              <a:gd name="connsiteY0" fmla="*/ 1037493 h 1045424"/>
              <a:gd name="connsiteX1" fmla="*/ 237392 w 1336431"/>
              <a:gd name="connsiteY1" fmla="*/ 1011116 h 1045424"/>
              <a:gd name="connsiteX2" fmla="*/ 720969 w 1336431"/>
              <a:gd name="connsiteY2" fmla="*/ 764931 h 1045424"/>
              <a:gd name="connsiteX3" fmla="*/ 1090246 w 1336431"/>
              <a:gd name="connsiteY3" fmla="*/ 413239 h 1045424"/>
              <a:gd name="connsiteX4" fmla="*/ 1336431 w 1336431"/>
              <a:gd name="connsiteY4" fmla="*/ 0 h 1045424"/>
              <a:gd name="connsiteX5" fmla="*/ 1336431 w 1336431"/>
              <a:gd name="connsiteY5" fmla="*/ 0 h 1045424"/>
              <a:gd name="connsiteX6" fmla="*/ 1336431 w 1336431"/>
              <a:gd name="connsiteY6" fmla="*/ 0 h 1045424"/>
              <a:gd name="connsiteX7" fmla="*/ 1336431 w 1336431"/>
              <a:gd name="connsiteY7" fmla="*/ 0 h 10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6431" h="1045424">
                <a:moveTo>
                  <a:pt x="0" y="1037493"/>
                </a:moveTo>
                <a:cubicBezTo>
                  <a:pt x="58615" y="1047018"/>
                  <a:pt x="117231" y="1056543"/>
                  <a:pt x="237392" y="1011116"/>
                </a:cubicBezTo>
                <a:cubicBezTo>
                  <a:pt x="357553" y="965689"/>
                  <a:pt x="578827" y="864577"/>
                  <a:pt x="720969" y="764931"/>
                </a:cubicBezTo>
                <a:cubicBezTo>
                  <a:pt x="863111" y="665285"/>
                  <a:pt x="987669" y="540728"/>
                  <a:pt x="1090246" y="413239"/>
                </a:cubicBezTo>
                <a:cubicBezTo>
                  <a:pt x="1192823" y="285750"/>
                  <a:pt x="1336431" y="0"/>
                  <a:pt x="1336431" y="0"/>
                </a:cubicBezTo>
                <a:lnTo>
                  <a:pt x="1336431" y="0"/>
                </a:lnTo>
                <a:lnTo>
                  <a:pt x="1336431" y="0"/>
                </a:lnTo>
                <a:lnTo>
                  <a:pt x="1336431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五角星 24"/>
          <p:cNvSpPr/>
          <p:nvPr/>
        </p:nvSpPr>
        <p:spPr>
          <a:xfrm>
            <a:off x="2036984" y="4137250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角星 25"/>
          <p:cNvSpPr/>
          <p:nvPr/>
        </p:nvSpPr>
        <p:spPr>
          <a:xfrm>
            <a:off x="2757993" y="5718469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3521674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4730332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19"/>
          <p:cNvCxnSpPr>
            <a:stCxn id="27" idx="3"/>
            <a:endCxn id="25" idx="1"/>
          </p:cNvCxnSpPr>
          <p:nvPr/>
        </p:nvCxnSpPr>
        <p:spPr>
          <a:xfrm>
            <a:off x="1267674" y="4126003"/>
            <a:ext cx="769310" cy="154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4514905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5780410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19"/>
          <p:cNvCxnSpPr>
            <a:stCxn id="30" idx="1"/>
            <a:endCxn id="26" idx="4"/>
          </p:cNvCxnSpPr>
          <p:nvPr/>
        </p:nvCxnSpPr>
        <p:spPr>
          <a:xfrm flipH="1">
            <a:off x="3118033" y="5147658"/>
            <a:ext cx="1450516" cy="7143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940152" y="3870706"/>
            <a:ext cx="30865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/>
              <a:t>CatchSync</a:t>
            </a:r>
            <a:r>
              <a:rPr lang="en-US" altLang="zh-CN" sz="2800" b="1" dirty="0" smtClean="0"/>
              <a:t>:</a:t>
            </a:r>
          </a:p>
          <a:p>
            <a:r>
              <a:rPr lang="en-US" altLang="zh-CN" sz="2800" dirty="0" smtClean="0"/>
              <a:t>Distance-based anomaly detection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3748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500366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30" y="3116820"/>
            <a:ext cx="7464538" cy="291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87624" y="2132856"/>
            <a:ext cx="3188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Social contexts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60032" y="1886634"/>
            <a:ext cx="33954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Spatial-temporal</a:t>
            </a:r>
          </a:p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contexts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Performance: Detecting Labelled Suspicious Accounts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cs typeface="Times New Roman" panose="02020603050405020304" pitchFamily="18" charset="0"/>
              </a:rPr>
              <a:t>Improving detection accuracy: Complementary between Behavior-based </a:t>
            </a:r>
            <a:r>
              <a:rPr lang="en-US" altLang="zh-CN" dirty="0" err="1" smtClean="0">
                <a:cs typeface="Times New Roman" panose="02020603050405020304" pitchFamily="18" charset="0"/>
              </a:rPr>
              <a:t>CatchSync</a:t>
            </a:r>
            <a:r>
              <a:rPr lang="en-US" altLang="zh-CN" dirty="0" smtClean="0">
                <a:cs typeface="Times New Roman" panose="02020603050405020304" pitchFamily="18" charset="0"/>
              </a:rPr>
              <a:t> and Content-based SPOT</a:t>
            </a:r>
            <a:endParaRPr lang="en-US" altLang="zh-CN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1869410202"/>
              </p:ext>
            </p:extLst>
          </p:nvPr>
        </p:nvGraphicFramePr>
        <p:xfrm>
          <a:off x="2914304" y="2391650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848" y="339104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86520" y="2382928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66718" y="2823838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0093" y="328937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</a:rPr>
              <a:t>SPOT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43424" y="3679705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</a:rPr>
              <a:t>OutRank</a:t>
            </a:r>
            <a:endParaRPr lang="en-US" altLang="zh-CN" sz="2400" dirty="0" smtClean="0">
              <a:solidFill>
                <a:srgbClr val="00B0F0"/>
              </a:solidFill>
            </a:endParaRPr>
          </a:p>
        </p:txBody>
      </p:sp>
      <p:graphicFrame>
        <p:nvGraphicFramePr>
          <p:cNvPr id="38" name="图表 37"/>
          <p:cNvGraphicFramePr/>
          <p:nvPr>
            <p:extLst>
              <p:ext uri="{D42A27DB-BD31-4B8C-83A1-F6EECF244321}">
                <p14:modId xmlns:p14="http://schemas.microsoft.com/office/powerpoint/2010/main" val="3245704777"/>
              </p:ext>
            </p:extLst>
          </p:nvPr>
        </p:nvGraphicFramePr>
        <p:xfrm>
          <a:off x="2945780" y="4454293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9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07" y="563386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60250" y="4629674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0448" y="5070584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73823" y="5536121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SPOT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17154" y="5926451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</a:rPr>
              <a:t>OutRank</a:t>
            </a:r>
            <a:endParaRPr lang="en-US" altLang="zh-CN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Performance: Recovering Distorted Out-degree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4572000" cy="4572000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4" y="3124944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12"/>
          <p:cNvCxnSpPr/>
          <p:nvPr/>
        </p:nvCxnSpPr>
        <p:spPr>
          <a:xfrm>
            <a:off x="6549933" y="2937876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3"/>
          <p:cNvCxnSpPr/>
          <p:nvPr/>
        </p:nvCxnSpPr>
        <p:spPr>
          <a:xfrm>
            <a:off x="6549933" y="2458904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4"/>
          <p:cNvCxnSpPr/>
          <p:nvPr/>
        </p:nvCxnSpPr>
        <p:spPr>
          <a:xfrm>
            <a:off x="7321957" y="2465291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5"/>
          <p:cNvSpPr/>
          <p:nvPr/>
        </p:nvSpPr>
        <p:spPr>
          <a:xfrm>
            <a:off x="7347719" y="2943507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34" name="Rectangle 16"/>
          <p:cNvSpPr/>
          <p:nvPr/>
        </p:nvSpPr>
        <p:spPr>
          <a:xfrm>
            <a:off x="7347719" y="1757405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cxnSp>
        <p:nvCxnSpPr>
          <p:cNvPr id="35" name="Straight Connector 17"/>
          <p:cNvCxnSpPr/>
          <p:nvPr/>
        </p:nvCxnSpPr>
        <p:spPr>
          <a:xfrm flipH="1">
            <a:off x="6443111" y="3046244"/>
            <a:ext cx="3681" cy="16789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8"/>
          <p:cNvSpPr/>
          <p:nvPr/>
        </p:nvSpPr>
        <p:spPr>
          <a:xfrm>
            <a:off x="6489853" y="4191000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d=20</a:t>
            </a:r>
            <a:endParaRPr lang="en-US" sz="4000" b="1" dirty="0">
              <a:solidFill>
                <a:srgbClr val="00B0F0"/>
              </a:solidFill>
            </a:endParaRPr>
          </a:p>
        </p:txBody>
      </p:sp>
      <p:pic>
        <p:nvPicPr>
          <p:cNvPr id="37" name="Picture 2" descr="Twitter bird logo 2012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" y="1623328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1563230" y="157388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9" name="Rectangle 15"/>
          <p:cNvSpPr/>
          <p:nvPr/>
        </p:nvSpPr>
        <p:spPr>
          <a:xfrm>
            <a:off x="602333" y="248742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synchronized and abnormal behavioral patterns of zombie followers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</a:t>
            </a:r>
            <a:r>
              <a:rPr lang="en-US" altLang="zh-CN" sz="2800" dirty="0" err="1" smtClean="0"/>
              <a:t>CatchSync</a:t>
            </a:r>
            <a:r>
              <a:rPr lang="en-US" altLang="zh-CN" sz="2800" dirty="0" smtClean="0"/>
              <a:t>: Detecting synchronized behaviors in large-scale graphs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Recovered out-degree distribution to smooth and power-law-like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(Full. Acc. rate=14.6%. </a:t>
            </a: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est </a:t>
            </a:r>
            <a:r>
              <a:rPr lang="en-US" altLang="zh-CN" sz="2400" b="1" dirty="0">
                <a:solidFill>
                  <a:srgbClr val="FF0000"/>
                </a:solidFill>
              </a:rPr>
              <a:t>paper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finalist.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TKDD 2015 (to appear</a:t>
            </a:r>
            <a:r>
              <a:rPr lang="zh-CN" altLang="zh-CN" sz="2400" dirty="0"/>
              <a:t>.</a:t>
            </a:r>
            <a:r>
              <a:rPr lang="en-US" altLang="zh-CN" sz="2400" dirty="0" smtClean="0"/>
              <a:t>Special issue.)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Citation count: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18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0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P6 &amp; C: Measuring Suspicious Behaviors in Multi-modal Data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2 modes, and 3 modes, which is more suspicious?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2333866" y="3270501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5574194" y="3360666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1596046" y="3476760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2578844" y="2764129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5" name="矩形 14"/>
          <p:cNvSpPr/>
          <p:nvPr/>
        </p:nvSpPr>
        <p:spPr>
          <a:xfrm rot="16200000">
            <a:off x="4830580" y="344788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6402190" y="2792783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7" name="矩形 16"/>
          <p:cNvSpPr/>
          <p:nvPr/>
        </p:nvSpPr>
        <p:spPr>
          <a:xfrm rot="19102004">
            <a:off x="8025314" y="3604262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18" name="矩形 17"/>
          <p:cNvSpPr/>
          <p:nvPr/>
        </p:nvSpPr>
        <p:spPr>
          <a:xfrm rot="16200000">
            <a:off x="1200991" y="3489531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38635" y="2339083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39432" y="4472182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44436" y="2339083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4487584" y="3460296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9243471">
            <a:off x="8408887" y="390700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24046" y="3799778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159129" y="4080099"/>
            <a:ext cx="432048" cy="406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402190" y="3534758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73324" y="2368604"/>
            <a:ext cx="12650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Dense</a:t>
            </a:r>
          </a:p>
          <a:p>
            <a:r>
              <a:rPr lang="en-US" altLang="zh-CN" sz="2800" b="1" dirty="0" smtClean="0"/>
              <a:t>block:</a:t>
            </a:r>
            <a:endParaRPr lang="zh-CN" altLang="en-US" sz="2800" b="1" dirty="0"/>
          </a:p>
        </p:txBody>
      </p:sp>
      <p:sp>
        <p:nvSpPr>
          <p:cNvPr id="48" name="矩形 47"/>
          <p:cNvSpPr/>
          <p:nvPr/>
        </p:nvSpPr>
        <p:spPr>
          <a:xfrm>
            <a:off x="331292" y="4645770"/>
            <a:ext cx="1326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Data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49" name="立方体 48"/>
          <p:cNvSpPr/>
          <p:nvPr/>
        </p:nvSpPr>
        <p:spPr>
          <a:xfrm>
            <a:off x="1657296" y="5168990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立方体 49"/>
          <p:cNvSpPr/>
          <p:nvPr/>
        </p:nvSpPr>
        <p:spPr>
          <a:xfrm>
            <a:off x="2871750" y="5624325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立方体 50"/>
          <p:cNvSpPr/>
          <p:nvPr/>
        </p:nvSpPr>
        <p:spPr>
          <a:xfrm>
            <a:off x="5355508" y="5123618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立方体 51"/>
          <p:cNvSpPr/>
          <p:nvPr/>
        </p:nvSpPr>
        <p:spPr>
          <a:xfrm>
            <a:off x="6501940" y="5652747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endCxn id="52" idx="0"/>
          </p:cNvCxnSpPr>
          <p:nvPr/>
        </p:nvCxnSpPr>
        <p:spPr>
          <a:xfrm>
            <a:off x="6717048" y="4283411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50" idx="0"/>
          </p:cNvCxnSpPr>
          <p:nvPr/>
        </p:nvCxnSpPr>
        <p:spPr>
          <a:xfrm>
            <a:off x="2909380" y="4195948"/>
            <a:ext cx="413204" cy="1428377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01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Multi-modal Suspiciousness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Measuring multi-modal dense blocks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4" name="立方体 33"/>
          <p:cNvSpPr/>
          <p:nvPr/>
        </p:nvSpPr>
        <p:spPr>
          <a:xfrm>
            <a:off x="1259632" y="2958774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/>
          <p:cNvSpPr/>
          <p:nvPr/>
        </p:nvSpPr>
        <p:spPr>
          <a:xfrm>
            <a:off x="2474086" y="3414109"/>
            <a:ext cx="694088" cy="216023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/>
          <p:cNvSpPr/>
          <p:nvPr/>
        </p:nvSpPr>
        <p:spPr>
          <a:xfrm>
            <a:off x="4957844" y="2913402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>
            <a:off x="6104276" y="3442531"/>
            <a:ext cx="439682" cy="341748"/>
          </a:xfrm>
          <a:prstGeom prst="cube">
            <a:avLst/>
          </a:prstGeom>
          <a:blipFill>
            <a:blip r:embed="rId4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83568" y="2390182"/>
            <a:ext cx="3655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Dense </a:t>
            </a:r>
            <a:r>
              <a:rPr lang="en-US" altLang="zh-CN" sz="2800" b="1" dirty="0" err="1" smtClean="0"/>
              <a:t>block+Data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5" name="爆炸形 2 4"/>
          <p:cNvSpPr/>
          <p:nvPr/>
        </p:nvSpPr>
        <p:spPr>
          <a:xfrm>
            <a:off x="1805526" y="4113385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32" name="矩形 31"/>
          <p:cNvSpPr/>
          <p:nvPr/>
        </p:nvSpPr>
        <p:spPr>
          <a:xfrm>
            <a:off x="1043608" y="4891663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0.9%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732240" y="4891663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0.05%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57844" y="5516533"/>
            <a:ext cx="33826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More suspicious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Priority for detecting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  <p:bldP spid="33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Metric: “Suspiciousness”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Suspiciousness = Negative log likelihood of block’s probability under </a:t>
            </a:r>
            <a:r>
              <a:rPr lang="en-US" altLang="zh-CN" sz="2800" i="1" dirty="0" err="1" smtClean="0"/>
              <a:t>Erdos</a:t>
            </a:r>
            <a:r>
              <a:rPr lang="en-US" altLang="zh-CN" sz="2800" i="1" dirty="0" smtClean="0"/>
              <a:t>-</a:t>
            </a:r>
            <a:r>
              <a:rPr lang="en-US" altLang="zh-CN" sz="2800" i="1" dirty="0" err="1" smtClean="0"/>
              <a:t>Renyi</a:t>
            </a:r>
            <a:r>
              <a:rPr lang="en-US" altLang="zh-CN" sz="2800" i="1" dirty="0" smtClean="0"/>
              <a:t>-Poisson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Local search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6088953" cy="319102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15623"/>
            <a:ext cx="5035526" cy="38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1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Satisfying Axioms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Advantage: “Suspiciousness”+</a:t>
            </a:r>
            <a:r>
              <a:rPr lang="en-US" altLang="zh-CN" sz="3600" dirty="0" err="1" smtClean="0"/>
              <a:t>CrossSpot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Scoring dense blocks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Targeting multi-modal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Satisfying axioms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864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Synthetic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Experiments: Synthetic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en-US" altLang="zh-CN" sz="2400" dirty="0" smtClean="0"/>
              <a:t>random data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Block#1: 30×30×30 of 512	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Block#3</a:t>
            </a:r>
            <a:r>
              <a:rPr lang="en-US" altLang="zh-CN" sz="2400" dirty="0" smtClean="0"/>
              <a:t>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Block#4</a:t>
            </a:r>
            <a:r>
              <a:rPr lang="en-US" altLang="zh-CN" sz="2400" dirty="0" smtClean="0"/>
              <a:t>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10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Three Real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383164"/>
              </p:ext>
            </p:extLst>
          </p:nvPr>
        </p:nvGraphicFramePr>
        <p:xfrm>
          <a:off x="179512" y="1844824"/>
          <a:ext cx="8784978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Dataset</a:t>
                      </a:r>
                      <a:endParaRPr lang="zh-CN" altLang="en-US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Mode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Network attacks</a:t>
                      </a:r>
                    </a:p>
                    <a:p>
                      <a:r>
                        <a:rPr lang="en-US" altLang="zh-CN" sz="2000" b="1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Src</a:t>
                      </a:r>
                      <a:r>
                        <a:rPr lang="en-US" altLang="zh-CN" sz="2400" b="1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Dest</a:t>
                      </a:r>
                      <a:r>
                        <a:rPr lang="en-US" altLang="zh-CN" sz="2400" b="1" baseline="0" dirty="0" smtClean="0"/>
                        <a:t>-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5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910805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87624" y="1886634"/>
            <a:ext cx="2940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Cross-domain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96291" y="1886634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Cross-platform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37" y="2708920"/>
            <a:ext cx="7576942" cy="309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Manipulating Popular Trends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Cross modes with probability: Proposed a novel metric “suspiciousness” for multi-modal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 smtClean="0"/>
              <a:t>: Proposed local search algorithm for suspicious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ICDM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2015 (Short</a:t>
            </a:r>
            <a:r>
              <a:rPr lang="zh-CN" altLang="en-US" sz="2400" dirty="0" smtClean="0"/>
              <a:t>.</a:t>
            </a:r>
            <a:r>
              <a:rPr lang="en-US" altLang="zh-CN" sz="2400" dirty="0" smtClean="0"/>
              <a:t>Acc</a:t>
            </a:r>
            <a:r>
              <a:rPr lang="en-US" altLang="zh-CN" sz="2400" dirty="0"/>
              <a:t>. rate=</a:t>
            </a:r>
            <a:r>
              <a:rPr lang="en-US" altLang="zh-CN" sz="2400" dirty="0" smtClean="0"/>
              <a:t>18.2%.)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07504" y="2636912"/>
            <a:ext cx="4320480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Contextual behavior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/>
              <a:t>Social contexts for information adoption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/>
              <a:t>Spatial temporal contexts for evolutionary analysis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1460937" y="1484784"/>
            <a:ext cx="6480720" cy="9911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Complex Behaviors in Social Media:</a:t>
            </a:r>
          </a:p>
          <a:p>
            <a:pPr algn="ctr"/>
            <a:r>
              <a:rPr lang="en-US" altLang="zh-CN" sz="2800" dirty="0" smtClean="0"/>
              <a:t>Analysis, Models and Applications</a:t>
            </a:r>
            <a:endParaRPr lang="zh-CN" altLang="en-US" sz="2800" dirty="0"/>
          </a:p>
        </p:txBody>
      </p:sp>
      <p:sp>
        <p:nvSpPr>
          <p:cNvPr id="8" name="圆角矩形 7"/>
          <p:cNvSpPr/>
          <p:nvPr/>
        </p:nvSpPr>
        <p:spPr>
          <a:xfrm>
            <a:off x="4450614" y="2636911"/>
            <a:ext cx="4608512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Cross-domain/platform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zh-CN" sz="2400" dirty="0" smtClean="0"/>
              <a:t>Hybrid random </a:t>
            </a:r>
            <a:r>
              <a:rPr lang="en-US" altLang="zh-CN" sz="2400" dirty="0"/>
              <a:t>w</a:t>
            </a:r>
            <a:r>
              <a:rPr lang="en-US" altLang="zh-CN" sz="2400" dirty="0" smtClean="0"/>
              <a:t>alk for cross-domain modeling</a:t>
            </a:r>
            <a:endParaRPr lang="zh-CN" altLang="en-US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CN" sz="2400" dirty="0" smtClean="0"/>
              <a:t>Semi-supervised transfer for cross-platform modeling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1460935" y="4920492"/>
            <a:ext cx="6063391" cy="17883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True/False, Honest/Suspicious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zh-CN" sz="2400" dirty="0" smtClean="0"/>
              <a:t>Detecting synchronized behaviors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zh-CN" sz="2400" dirty="0" smtClean="0"/>
              <a:t>Measuring suspiciousness of multi-modal user behaviors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64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24608"/>
              </p:ext>
            </p:extLst>
          </p:nvPr>
        </p:nvGraphicFramePr>
        <p:xfrm>
          <a:off x="611560" y="1531472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1233" y="1916832"/>
            <a:ext cx="2300630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Contextual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3784306"/>
            <a:ext cx="2392001" cy="830997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Cross-domain</a:t>
            </a: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Cross-platform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3645024"/>
            <a:ext cx="2369559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Suspicious</a:t>
            </a:r>
          </a:p>
        </p:txBody>
      </p:sp>
    </p:spTree>
    <p:extLst>
      <p:ext uri="{BB962C8B-B14F-4D97-AF65-F5344CB8AC3E}">
        <p14:creationId xmlns:p14="http://schemas.microsoft.com/office/powerpoint/2010/main" val="32581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Achievements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10/12</a:t>
            </a:r>
            <a:r>
              <a:rPr lang="en-US" altLang="zh-CN" sz="2800" dirty="0" smtClean="0"/>
              <a:t> papers as the 1</a:t>
            </a:r>
            <a:r>
              <a:rPr lang="en-US" altLang="zh-CN" sz="2800" baseline="30000" dirty="0" smtClean="0"/>
              <a:t>st</a:t>
            </a:r>
            <a:r>
              <a:rPr lang="en-US" altLang="zh-CN" sz="2800" dirty="0" smtClean="0"/>
              <a:t> author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3×IEEE/ACM Trans.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(3×Regular)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7×Top Conf. (5×Full,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1×Short,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1×Poster)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 Selected papers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“Catching sync…”: SIGKDD’14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best paper finalist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“Social context…”: CIKM’12 &amp; TKDE’14 (Cited by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85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Total citation count: 290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Awards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600" dirty="0" smtClean="0"/>
              <a:t>National Scholarship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600" dirty="0" err="1" smtClean="0"/>
              <a:t>Sohu</a:t>
            </a:r>
            <a:r>
              <a:rPr lang="en-US" altLang="zh-CN" sz="2600" dirty="0" smtClean="0"/>
              <a:t> research scholarship</a:t>
            </a:r>
            <a:endParaRPr lang="en-US" altLang="zh-CN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4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Journal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</a:t>
            </a:r>
            <a:r>
              <a:rPr lang="en-US" altLang="zh-CN" sz="2000" dirty="0" smtClean="0"/>
              <a:t>“Social Recommendation with Cross-Domain Transferable Knowledge”, </a:t>
            </a:r>
            <a:r>
              <a:rPr lang="en-US" altLang="zh-CN" sz="2000" dirty="0"/>
              <a:t>in IEEE TKDE </a:t>
            </a:r>
            <a:r>
              <a:rPr lang="en-US" altLang="zh-CN" sz="2000" dirty="0" smtClean="0"/>
              <a:t>2015. (to appear</a:t>
            </a:r>
            <a:r>
              <a:rPr lang="en-US" altLang="zh-CN" sz="2000" dirty="0"/>
              <a:t>.</a:t>
            </a:r>
            <a:r>
              <a:rPr lang="en-US" altLang="zh-CN" sz="2000" dirty="0" smtClean="0"/>
              <a:t> Regular</a:t>
            </a:r>
            <a:r>
              <a:rPr lang="en-US" altLang="zh-CN" sz="2000" dirty="0"/>
              <a:t>. IF=1.815</a:t>
            </a:r>
            <a:r>
              <a:rPr lang="en-US" altLang="zh-CN" sz="2000" dirty="0" smtClean="0"/>
              <a:t>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“Catching Synchronized Behaviors in Large Networks: A Graph Mining Approach”, in ACM TKDD 2015. </a:t>
            </a:r>
            <a:r>
              <a:rPr lang="en-US" altLang="zh-CN" sz="2000" dirty="0" smtClean="0"/>
              <a:t>(to appear. Full. IF=1.147.)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“Scalable Recommendation with Social Contextual Information”, in IEEE TKDE 2014. (Regular. IF=1.815. </a:t>
            </a:r>
            <a:r>
              <a:rPr lang="en-US" altLang="zh-CN" sz="2000" dirty="0" smtClean="0">
                <a:solidFill>
                  <a:srgbClr val="FF0000"/>
                </a:solidFill>
              </a:rPr>
              <a:t>10 </a:t>
            </a:r>
            <a:r>
              <a:rPr lang="en-US" altLang="zh-CN" sz="2000" dirty="0"/>
              <a:t>citations till 08/</a:t>
            </a:r>
            <a:r>
              <a:rPr lang="en-US" altLang="zh-CN" sz="2000" dirty="0" smtClean="0"/>
              <a:t>2015.)</a:t>
            </a:r>
            <a:endParaRPr lang="zh-CN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Feida</a:t>
            </a:r>
            <a:r>
              <a:rPr lang="en-US" altLang="zh-CN" sz="2000" dirty="0"/>
              <a:t> Zhu, </a:t>
            </a: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dirty="0" err="1"/>
              <a:t>Lifeng</a:t>
            </a:r>
            <a:r>
              <a:rPr lang="en-US" altLang="zh-CN" sz="2000" dirty="0"/>
              <a:t> Sun and Shiqiang Yang. “Mining Diversity on Social Media Networks”, in Multimedia Tools and Applications 2012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Conference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Bryan </a:t>
            </a:r>
            <a:r>
              <a:rPr lang="en-US" altLang="zh-CN" sz="2000" dirty="0" err="1"/>
              <a:t>Hooi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 and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 </a:t>
            </a:r>
            <a:r>
              <a:rPr lang="en-US" altLang="zh-CN" sz="2000" dirty="0" smtClean="0"/>
              <a:t>“A </a:t>
            </a:r>
            <a:r>
              <a:rPr lang="en-US" altLang="zh-CN" sz="2000" dirty="0"/>
              <a:t>General Suspiciousness Metric for Dense Blocks in Multimodal </a:t>
            </a:r>
            <a:r>
              <a:rPr lang="en-US" altLang="zh-CN" sz="2000" dirty="0" smtClean="0"/>
              <a:t>Data”,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IEEE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ICDM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 (Short.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Rate=18.2%.)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</a:t>
            </a:r>
            <a:r>
              <a:rPr lang="en-US" altLang="zh-CN" sz="2000" dirty="0" err="1"/>
              <a:t>CatchSync</a:t>
            </a:r>
            <a:r>
              <a:rPr lang="en-US" altLang="zh-CN" sz="2000" dirty="0"/>
              <a:t>: Catching Synchronized Behavior in Large Directed Graph”, in ACM SIGKDD 2014. (Full. </a:t>
            </a:r>
            <a:r>
              <a:rPr lang="en-US" altLang="zh-CN" sz="2000" b="1" dirty="0"/>
              <a:t>Best paper finalist</a:t>
            </a:r>
            <a:r>
              <a:rPr lang="en-US" altLang="zh-CN" sz="2000" dirty="0"/>
              <a:t>. Acc. rate=14.6%. </a:t>
            </a:r>
            <a:r>
              <a:rPr lang="en-US" altLang="zh-CN" sz="2000" dirty="0" smtClean="0">
                <a:solidFill>
                  <a:srgbClr val="FF0000"/>
                </a:solidFill>
              </a:rPr>
              <a:t>9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Xinran Xu,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“FEMA: Flexible Evolutionary Multi-faceted Analysis for Dynamic Behavioral Pattern Discovery”, in ACM SIGKDD 2014. (Full. Acc. rate=14.6%</a:t>
            </a:r>
            <a:r>
              <a:rPr lang="en-US" altLang="zh-CN" sz="2000" dirty="0" smtClean="0"/>
              <a:t>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“Inferring Strange Behavior from Connectivity Pattern in Social Networks”, in PAKDD 2014. (Full. Acc. rate=10.8%. </a:t>
            </a:r>
            <a:r>
              <a:rPr lang="en-US" altLang="zh-CN" sz="2000" dirty="0" smtClean="0">
                <a:solidFill>
                  <a:srgbClr val="FF0000"/>
                </a:solidFill>
              </a:rPr>
              <a:t>10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citations </a:t>
            </a:r>
            <a:r>
              <a:rPr lang="en-US" altLang="zh-CN" sz="2000" dirty="0"/>
              <a:t>till 08/</a:t>
            </a:r>
            <a:r>
              <a:rPr lang="en-US" altLang="zh-CN" sz="2000" dirty="0" smtClean="0"/>
              <a:t>2015.)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Conference </a:t>
            </a:r>
            <a:r>
              <a:rPr lang="en-US" altLang="zh-CN" dirty="0" smtClean="0"/>
              <a:t>Papers (cont.)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“Detecting Suspicious Following Behavior in Multimillion-Node Social Networks”, in </a:t>
            </a:r>
            <a:r>
              <a:rPr lang="en-US" altLang="zh-CN" sz="2000" dirty="0" smtClean="0"/>
              <a:t>WWW </a:t>
            </a:r>
            <a:r>
              <a:rPr lang="en-US" altLang="zh-CN" sz="2000" dirty="0"/>
              <a:t>2014. (Poster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9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Rui</a:t>
            </a:r>
            <a:r>
              <a:rPr lang="en-US" altLang="zh-CN" sz="2000" dirty="0"/>
              <a:t> Liu,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“Social Contextual Recommendation”, in CIKM 2012. (Full. Acc. rate=13.4%. </a:t>
            </a:r>
            <a:r>
              <a:rPr lang="en-US" altLang="zh-CN" sz="2000" dirty="0" smtClean="0">
                <a:solidFill>
                  <a:srgbClr val="FF0000"/>
                </a:solidFill>
              </a:rPr>
              <a:t>74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err="1"/>
              <a:t>Meng</a:t>
            </a:r>
            <a:r>
              <a:rPr lang="en-US" altLang="zh-CN" sz="2000" b="1" dirty="0"/>
              <a:t>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Recommendation across Multiple Relational Domains”, in CIKM 2012. (Full. Acc. rate=13.4%. </a:t>
            </a:r>
            <a:r>
              <a:rPr lang="en-US" altLang="zh-CN" sz="2000" dirty="0" smtClean="0">
                <a:solidFill>
                  <a:srgbClr val="FF0000"/>
                </a:solidFill>
              </a:rPr>
              <a:t>32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citations </a:t>
            </a:r>
            <a:r>
              <a:rPr lang="en-US" altLang="zh-CN" sz="2000" dirty="0"/>
              <a:t>till </a:t>
            </a:r>
            <a:r>
              <a:rPr lang="en-US" altLang="zh-CN" sz="2000" dirty="0" smtClean="0"/>
              <a:t>08/2015.)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Jie</a:t>
            </a:r>
            <a:r>
              <a:rPr lang="en-US" altLang="zh-CN" sz="2000" dirty="0"/>
              <a:t> Tang,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b="1" dirty="0" err="1"/>
              <a:t>Meng</a:t>
            </a:r>
            <a:r>
              <a:rPr lang="en-US" altLang="zh-CN" sz="2000" b="1" dirty="0"/>
              <a:t> Jiang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“Mining Topic-Level Influence in Heterogeneous Networks”, in CIKM 2010</a:t>
            </a:r>
            <a:r>
              <a:rPr lang="en-US" altLang="zh-CN" sz="2000" dirty="0" smtClean="0"/>
              <a:t>.</a:t>
            </a:r>
            <a:endParaRPr lang="zh-CN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Submitted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smtClean="0"/>
              <a:t>and Christos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 “Suspicious Behavior Detection: Current Trends and Future Directions”, to IEEE Intelligent Systems Magazine Special Issue on Online Behavioral Analysis and 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submitted).</a:t>
            </a:r>
            <a:endParaRPr lang="en-US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Peng Cui, Nicholas Jing Yuan, Xing </a:t>
            </a:r>
            <a:r>
              <a:rPr lang="en-US" altLang="zh-CN" sz="2000" dirty="0" err="1" smtClean="0"/>
              <a:t>Xie</a:t>
            </a:r>
            <a:r>
              <a:rPr lang="en-US" altLang="zh-CN" sz="2000" dirty="0" smtClean="0"/>
              <a:t>, and Shiqiang Yang. “Little is Much: Bridging Cross-Platform Behaviors Through Small Overlapped Crowds”, 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AAAI </a:t>
            </a:r>
            <a:r>
              <a:rPr lang="en-US" altLang="zh-CN" sz="2000" dirty="0"/>
              <a:t>Conference on Artificial </a:t>
            </a:r>
            <a:r>
              <a:rPr lang="en-US" altLang="zh-CN" sz="2000" dirty="0" smtClean="0"/>
              <a:t>Intelligence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(AAAI,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submitted).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“Inferring </a:t>
            </a:r>
            <a:r>
              <a:rPr lang="en-US" altLang="zh-CN" sz="2000" dirty="0" smtClean="0"/>
              <a:t>Lockstep Behavior </a:t>
            </a:r>
            <a:r>
              <a:rPr lang="en-US" altLang="zh-CN" sz="2000" dirty="0"/>
              <a:t>from Connectivity Pattern in </a:t>
            </a:r>
            <a:r>
              <a:rPr lang="en-US" altLang="zh-CN" sz="2000" dirty="0" smtClean="0"/>
              <a:t>Large Graphs”, to Knowledge and Information Systems (KAIS,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accepted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revision).</a:t>
            </a:r>
            <a:endParaRPr lang="en-US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8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986613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35696" y="1780206"/>
            <a:ext cx="2369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Suspicious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84" y="2478798"/>
            <a:ext cx="3456384" cy="373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5045514" y="3076350"/>
            <a:ext cx="3031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7030A0"/>
                </a:solidFill>
              </a:rPr>
              <a:t>z</a:t>
            </a:r>
            <a:r>
              <a:rPr lang="en-US" altLang="zh-CN" sz="3200" dirty="0" smtClean="0">
                <a:solidFill>
                  <a:srgbClr val="7030A0"/>
                </a:solidFill>
              </a:rPr>
              <a:t>ombie follower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45514" y="5092574"/>
            <a:ext cx="3086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7030A0"/>
                </a:solidFill>
              </a:rPr>
              <a:t>ill-gotten “Likes”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620752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Information adopting behavior </a:t>
            </a:r>
            <a:r>
              <a:rPr lang="en-US" altLang="zh-CN" dirty="0" smtClean="0"/>
              <a:t>prediction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Content-based </a:t>
            </a:r>
            <a:r>
              <a:rPr lang="en-US" altLang="zh-CN" dirty="0" smtClean="0"/>
              <a:t>filtering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Balabanovic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’97][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Basu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AAAI’98]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Memory-based Collaborative </a:t>
            </a:r>
            <a:r>
              <a:rPr lang="en-US" altLang="zh-CN" dirty="0" smtClean="0"/>
              <a:t>Filtering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Herlock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SIGIR’99][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Sarwar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WWW’01]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err="1" smtClean="0"/>
              <a:t>Homophily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[McPherson et al. ’01]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Social </a:t>
            </a:r>
            <a:r>
              <a:rPr lang="en-US" altLang="zh-CN" dirty="0" smtClean="0"/>
              <a:t>Influence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et 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PAKDD’06]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Model-based </a:t>
            </a:r>
            <a:r>
              <a:rPr lang="en-US" altLang="zh-CN" dirty="0" smtClean="0"/>
              <a:t>CF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[Yehuda KDD’08][Ma et al. CIKM’08][Ma et al. WSDM’11] 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Suspicious behavior </a:t>
            </a:r>
            <a:r>
              <a:rPr lang="en-US" altLang="zh-CN" dirty="0" smtClean="0"/>
              <a:t>detection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Duplicated </a:t>
            </a:r>
            <a:r>
              <a:rPr lang="en-US" altLang="zh-CN" dirty="0" smtClean="0"/>
              <a:t>content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[Jindal et al. WSDM’08]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Spam text and </a:t>
            </a:r>
            <a:r>
              <a:rPr lang="en-US" altLang="zh-CN" dirty="0" smtClean="0"/>
              <a:t>image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[Lim et al. CIKM’10]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Burst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Xie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KDD’12]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Sentiment </a:t>
            </a:r>
            <a:r>
              <a:rPr lang="en-US" altLang="zh-CN" dirty="0" smtClean="0"/>
              <a:t>difference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[Hu et al. ICDM’14]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</Template>
  <TotalTime>7259</TotalTime>
  <Words>3405</Words>
  <Application>Microsoft Macintosh PowerPoint</Application>
  <PresentationFormat>On-screen Show (4:3)</PresentationFormat>
  <Paragraphs>888</Paragraphs>
  <Slides>69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meng</vt:lpstr>
      <vt:lpstr>Uncovering and modeling complex behaviors in Social media</vt:lpstr>
      <vt:lpstr>Background: Behaviors in Social Media</vt:lpstr>
      <vt:lpstr>Background: Behavior-Oriented Systems</vt:lpstr>
      <vt:lpstr>Behavioral Analysis and Modeling</vt:lpstr>
      <vt:lpstr>Complex Behaviors in Social Media</vt:lpstr>
      <vt:lpstr>Complex Behaviors in Social Media</vt:lpstr>
      <vt:lpstr>Complex Behaviors in Social Media</vt:lpstr>
      <vt:lpstr>Complex Behaviors in Social Media</vt:lpstr>
      <vt:lpstr>Related Works</vt:lpstr>
      <vt:lpstr>ROadmap</vt:lpstr>
      <vt:lpstr>ROadmap</vt:lpstr>
      <vt:lpstr>P1 &amp; C: Contextual Behavior Modeling</vt:lpstr>
      <vt:lpstr>Idea: Social Contextual Factors</vt:lpstr>
      <vt:lpstr>Idea: Social Contextual Factors</vt:lpstr>
      <vt:lpstr>ContextMF: Social Contextual Model</vt:lpstr>
      <vt:lpstr>ContextMF Algorithm</vt:lpstr>
      <vt:lpstr>Performance: Predicting Adoptions</vt:lpstr>
      <vt:lpstr>Contributions</vt:lpstr>
      <vt:lpstr>Spatial Temporal Contexts: Multi-faceted and Dynamic Behaviors</vt:lpstr>
      <vt:lpstr>P2: Spatial temporal context-based behavior modeling</vt:lpstr>
      <vt:lpstr>C &amp; Idea</vt:lpstr>
      <vt:lpstr>FEMA: Flexible Evolutionary Multi-faceted Analysis with Tensor Perturbation Theory</vt:lpstr>
      <vt:lpstr>FEMA: Flexible Evolutionary Multi-faceted Analysis with Tensor Perturbation Theory</vt:lpstr>
      <vt:lpstr>FEMA Algorithm</vt:lpstr>
      <vt:lpstr>Performance: Predicting academic behaviors and mentioning behaviors</vt:lpstr>
      <vt:lpstr>Performance: Efficiency &amp; Small Loss</vt:lpstr>
      <vt:lpstr>Contributions</vt:lpstr>
      <vt:lpstr>ROadmap</vt:lpstr>
      <vt:lpstr>P3 &amp; C: Cross-domain Behavior Modeling</vt:lpstr>
      <vt:lpstr>Idea: Social Domain as Bridge</vt:lpstr>
      <vt:lpstr>Hybrid Random Walk Algorithm</vt:lpstr>
      <vt:lpstr>Hybrid Random Walk Algorithm</vt:lpstr>
      <vt:lpstr>Performance: Predicting Cold-start Behaviors</vt:lpstr>
      <vt:lpstr>Contributions</vt:lpstr>
      <vt:lpstr>P4: Cross-platform Behavior Modeling</vt:lpstr>
      <vt:lpstr>C &amp; Idea</vt:lpstr>
      <vt:lpstr>C &amp; Idea</vt:lpstr>
      <vt:lpstr>XPTrans: Semi-supervised Transfer</vt:lpstr>
      <vt:lpstr>Performance: Behavior Prediction</vt:lpstr>
      <vt:lpstr>Contributions</vt:lpstr>
      <vt:lpstr>ROadmap</vt:lpstr>
      <vt:lpstr>P5: Suspicious Zombie Followers</vt:lpstr>
      <vt:lpstr>C1: Small Out-degree, Big Spikes</vt:lpstr>
      <vt:lpstr>C2: Limitations of Existing Methods</vt:lpstr>
      <vt:lpstr>Idea: Behavior Pattern is the Key</vt:lpstr>
      <vt:lpstr>Behavior Pattern: Whom do Zombie Followers Connect to?</vt:lpstr>
      <vt:lpstr>Synchronicity &amp; Normality</vt:lpstr>
      <vt:lpstr>Synchronicity &amp; Normality</vt:lpstr>
      <vt:lpstr>Theorem: Given Normality, We have Parabolic Lower Bound of Synchronicity</vt:lpstr>
      <vt:lpstr>Performance: Detecting Labelled Suspicious Accounts</vt:lpstr>
      <vt:lpstr>Performance: Recovering Distorted Out-degree Distribution</vt:lpstr>
      <vt:lpstr>Contributions</vt:lpstr>
      <vt:lpstr>P6 &amp; C: Measuring Suspicious Behaviors in Multi-modal Data</vt:lpstr>
      <vt:lpstr>Idea: Multi-modal Suspiciousness</vt:lpstr>
      <vt:lpstr>Metric: “Suspiciousness”</vt:lpstr>
      <vt:lpstr>Satisfying Axioms</vt:lpstr>
      <vt:lpstr>Advantage: “Suspiciousness”+CrossSpot</vt:lpstr>
      <vt:lpstr>Performance: Synthetic Data</vt:lpstr>
      <vt:lpstr>Three Real Datasets</vt:lpstr>
      <vt:lpstr>Manipulating Popular Trends</vt:lpstr>
      <vt:lpstr>Contributions</vt:lpstr>
      <vt:lpstr>Summary</vt:lpstr>
      <vt:lpstr>Summary</vt:lpstr>
      <vt:lpstr>Achievements</vt:lpstr>
      <vt:lpstr>Journal Papers</vt:lpstr>
      <vt:lpstr>Conference Papers</vt:lpstr>
      <vt:lpstr>Conference Papers (cont.)</vt:lpstr>
      <vt:lpstr>Submitted Papers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 Jiang</cp:lastModifiedBy>
  <cp:revision>3270</cp:revision>
  <dcterms:created xsi:type="dcterms:W3CDTF">2014-07-30T13:24:23Z</dcterms:created>
  <dcterms:modified xsi:type="dcterms:W3CDTF">2015-09-16T15:09:33Z</dcterms:modified>
</cp:coreProperties>
</file>